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49"/>
  </p:notesMasterIdLst>
  <p:sldIdLst>
    <p:sldId id="913" r:id="rId2"/>
    <p:sldId id="908" r:id="rId3"/>
    <p:sldId id="902" r:id="rId4"/>
    <p:sldId id="901" r:id="rId5"/>
    <p:sldId id="905" r:id="rId6"/>
    <p:sldId id="907" r:id="rId7"/>
    <p:sldId id="911" r:id="rId8"/>
    <p:sldId id="909" r:id="rId9"/>
    <p:sldId id="916" r:id="rId10"/>
    <p:sldId id="914" r:id="rId11"/>
    <p:sldId id="915" r:id="rId12"/>
    <p:sldId id="918" r:id="rId13"/>
    <p:sldId id="919" r:id="rId14"/>
    <p:sldId id="917" r:id="rId15"/>
    <p:sldId id="920" r:id="rId16"/>
    <p:sldId id="921" r:id="rId17"/>
    <p:sldId id="922" r:id="rId18"/>
    <p:sldId id="923" r:id="rId19"/>
    <p:sldId id="926" r:id="rId20"/>
    <p:sldId id="925" r:id="rId21"/>
    <p:sldId id="924" r:id="rId22"/>
    <p:sldId id="927" r:id="rId23"/>
    <p:sldId id="928" r:id="rId24"/>
    <p:sldId id="929" r:id="rId25"/>
    <p:sldId id="930" r:id="rId26"/>
    <p:sldId id="931" r:id="rId27"/>
    <p:sldId id="956" r:id="rId28"/>
    <p:sldId id="932" r:id="rId29"/>
    <p:sldId id="933" r:id="rId30"/>
    <p:sldId id="934" r:id="rId31"/>
    <p:sldId id="935" r:id="rId32"/>
    <p:sldId id="936" r:id="rId33"/>
    <p:sldId id="940" r:id="rId34"/>
    <p:sldId id="937" r:id="rId35"/>
    <p:sldId id="938" r:id="rId36"/>
    <p:sldId id="943" r:id="rId37"/>
    <p:sldId id="939" r:id="rId38"/>
    <p:sldId id="941" r:id="rId39"/>
    <p:sldId id="942" r:id="rId40"/>
    <p:sldId id="957" r:id="rId41"/>
    <p:sldId id="958" r:id="rId42"/>
    <p:sldId id="862" r:id="rId43"/>
    <p:sldId id="863" r:id="rId44"/>
    <p:sldId id="410" r:id="rId45"/>
    <p:sldId id="411" r:id="rId46"/>
    <p:sldId id="884" r:id="rId47"/>
    <p:sldId id="895" r:id="rId4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509" autoAdjust="0"/>
    <p:restoredTop sz="84192" autoAdjust="0"/>
  </p:normalViewPr>
  <p:slideViewPr>
    <p:cSldViewPr>
      <p:cViewPr varScale="1">
        <p:scale>
          <a:sx n="61" d="100"/>
          <a:sy n="61" d="100"/>
        </p:scale>
        <p:origin x="-139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lt-LT">
              <a:solidFill>
                <a:schemeClr val="bg1"/>
              </a:solidFill>
            </a:endParaRPr>
          </a:p>
        </p:txBody>
      </p:sp>
      <p:sp>
        <p:nvSpPr>
          <p:cNvPr id="14233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lt-LT">
              <a:solidFill>
                <a:schemeClr val="bg1"/>
              </a:solidFill>
            </a:endParaRPr>
          </a:p>
        </p:txBody>
      </p:sp>
      <p:sp>
        <p:nvSpPr>
          <p:cNvPr id="14234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lt-LT">
              <a:solidFill>
                <a:schemeClr val="bg1"/>
              </a:solidFill>
            </a:endParaRPr>
          </a:p>
        </p:txBody>
      </p:sp>
      <p:sp>
        <p:nvSpPr>
          <p:cNvPr id="14234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lt-LT">
              <a:solidFill>
                <a:schemeClr val="bg1"/>
              </a:solidFill>
            </a:endParaRPr>
          </a:p>
        </p:txBody>
      </p:sp>
      <p:sp>
        <p:nvSpPr>
          <p:cNvPr id="14234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lt-LT">
              <a:solidFill>
                <a:schemeClr val="bg1"/>
              </a:solidFill>
            </a:endParaRPr>
          </a:p>
        </p:txBody>
      </p:sp>
      <p:sp>
        <p:nvSpPr>
          <p:cNvPr id="14234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lt-LT">
              <a:solidFill>
                <a:schemeClr val="bg1"/>
              </a:solidFill>
            </a:endParaRPr>
          </a:p>
        </p:txBody>
      </p:sp>
      <p:sp>
        <p:nvSpPr>
          <p:cNvPr id="15156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lt-LT" noProof="0" smtClean="0"/>
          </a:p>
        </p:txBody>
      </p:sp>
    </p:spTree>
    <p:extLst>
      <p:ext uri="{BB962C8B-B14F-4D97-AF65-F5344CB8AC3E}">
        <p14:creationId xmlns:p14="http://schemas.microsoft.com/office/powerpoint/2010/main" xmlns="" val="1082487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sz="1200" b="1" dirty="0" smtClean="0"/>
              <a:t>0 (nulis) - tiek institucijų kontroliuoja parduodamų elektroninių cigarečių kokybę Lietuvoje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405031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4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pPr eaLnBrk="1" hangingPunct="1"/>
            <a:endParaRPr lang="lt-LT" altLang="lt-L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10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6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lt-LT" altLang="lt-L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7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7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lt-LT" altLang="lt-L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46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85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lt-LT" altLang="lt-L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34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altLang="lt-L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74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C4CE3-7559-497D-B045-CEE9845EDDB5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0A68-09EF-4048-BE5E-EAC62D7E9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14356-F9E4-40D3-BD7B-8DAED451AE75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BFEB4-4318-40DB-A957-519733094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077D-BE18-4BAE-A0C6-984EB87C8DFD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1FE4-A452-49EA-ABAD-3AA3702EAA3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6363-7DF1-4F11-8073-D01BCCF2CD8D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A3EF5-6DE2-48E0-88AC-354BAA932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481F5-9D7B-498D-8182-51B65FC190CD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E80AB-2C03-4DA5-99C9-F9B260794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4B8A-8999-47E0-A9EF-4FA78BDE4615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B882-D4A3-46D5-8978-2EDF4205D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BABD-19E5-4441-AB3D-D328276DEA39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060CB-F784-4E12-AB60-1211897D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B43B-6E87-4486-B4DE-38B35F6B1F46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6F73-5518-48B5-B35E-0D7D685FD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FCA4-D713-4BB1-B870-E5D4151D3B28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B775-168A-493D-BD1F-A498C481E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EC93-13D6-4AC8-92A1-9F16C21809D3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D5A5-B9E4-4AAC-BEEB-E4E0077AE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32D8-F211-4627-88B5-A358329AEAD5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71690-8E9E-4B6B-808C-287B5E47C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F476ECF-A121-4CB1-8EBB-356CF2422217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5C70BAB-E65B-4FF4-880E-10F39531C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72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lt-LT"/>
              </a:p>
            </p:txBody>
          </p:sp>
          <p:sp>
            <p:nvSpPr>
              <p:cNvPr id="772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lt-LT"/>
              </a:p>
            </p:txBody>
          </p:sp>
          <p:sp>
            <p:nvSpPr>
              <p:cNvPr id="772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lt-LT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lt-LT"/>
              </a:p>
            </p:txBody>
          </p:sp>
          <p:sp>
            <p:nvSpPr>
              <p:cNvPr id="772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lt-LT"/>
              </a:p>
            </p:txBody>
          </p:sp>
        </p:grpSp>
        <p:sp>
          <p:nvSpPr>
            <p:cNvPr id="772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lt-LT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t-LT"/>
            </a:p>
          </p:txBody>
        </p:sp>
      </p:grpSp>
      <p:sp>
        <p:nvSpPr>
          <p:cNvPr id="772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2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2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4034" name="Picture 2" descr="Vaizdo rezultatas pagal u&amp;zcaron;klaus&amp;aogon; „Electronic cigarette kill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1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aizdo rezultatas pagal u&amp;zcaron;klaus&amp;aogon; „Electronics to cigarettes bamb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2924944"/>
            <a:ext cx="5976664" cy="4398556"/>
          </a:xfrm>
          <a:prstGeom prst="rect">
            <a:avLst/>
          </a:prstGeom>
          <a:noFill/>
        </p:spPr>
      </p:pic>
      <p:pic>
        <p:nvPicPr>
          <p:cNvPr id="4" name="Picture 2" descr="Vaizdo rezultatas pagal u&amp;zcaron;klaus&amp;aogon; „Electronic cigarette kill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374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6082" name="AutoShape 2" descr="Vaizdo rezultatas pagal u&amp;zcaron;klaus&amp;aogon; „el.cigaret&amp;edot;s reklama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46084" name="Picture 4" descr="Vaizdo rezultatas pagal u&amp;zcaron;klaus&amp;aogon; „el.cigaret&amp;edot;s reklama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254" cy="5112568"/>
          </a:xfrm>
          <a:prstGeom prst="rect">
            <a:avLst/>
          </a:prstGeom>
          <a:noFill/>
        </p:spPr>
      </p:pic>
      <p:pic>
        <p:nvPicPr>
          <p:cNvPr id="6" name="Picture 2" descr="Vaizdo rezultatas pagal u&amp;zcaron;klaus&amp;aogon; „Electronics to cigarettes bamb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4149080"/>
            <a:ext cx="4104456" cy="3020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5373216"/>
            <a:ext cx="8686800" cy="7529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lt-LT" sz="4800" b="1" dirty="0" smtClean="0"/>
              <a:t> El. cigaretės kartais sprogsta...</a:t>
            </a:r>
            <a:endParaRPr lang="lt-LT" sz="4800" b="1" dirty="0"/>
          </a:p>
        </p:txBody>
      </p:sp>
      <p:pic>
        <p:nvPicPr>
          <p:cNvPr id="19458" name="Picture 2" descr="Vaizdo rezultatas pagal u&amp;zcaron;klaus&amp;aogon; „Electronics to cigarettes fire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7458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2770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5744636" cy="3231359"/>
          </a:xfrm>
          <a:prstGeom prst="rect">
            <a:avLst/>
          </a:prstGeom>
          <a:noFill/>
        </p:spPr>
      </p:pic>
      <p:pic>
        <p:nvPicPr>
          <p:cNvPr id="32772" name="Picture 4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14675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39938" name="Picture 2" descr="E-Cigarette Explosions While Char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303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02" name="Picture 2" descr="Vaizdo rezultatas pagal u&amp;zcaron;klaus&amp;aogon; „Electronics to cigarettes damage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4818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5602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2232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e-cigarette 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91" cy="6858001"/>
          </a:xfrm>
          <a:prstGeom prst="rect">
            <a:avLst/>
          </a:prstGeom>
          <a:noFill/>
        </p:spPr>
      </p:pic>
      <p:pic>
        <p:nvPicPr>
          <p:cNvPr id="3076" name="Picture 4" descr="e-cigarette 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933" y="0"/>
            <a:ext cx="3014067" cy="200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2706" name="Picture 2" descr="Michael Bennett, 47, from Bamford, Rochdale, was in hospital for 10 days and needed skin grafts after an ecig battery exploded in his pocket while he was at a roller skating rink with his children. The explosion was caught on cam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9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739137" cy="899815"/>
          </a:xfrm>
        </p:spPr>
        <p:txBody>
          <a:bodyPr/>
          <a:lstStyle/>
          <a:p>
            <a:pPr algn="ctr"/>
            <a:r>
              <a:rPr lang="lt-LT" sz="2800" dirty="0" smtClean="0"/>
              <a:t>Virš 80% elektronines cigaretes rūkančių moksleivių yra vaikinai</a:t>
            </a:r>
            <a:br>
              <a:rPr lang="lt-LT" sz="2800" dirty="0" smtClean="0"/>
            </a:br>
            <a:endParaRPr lang="lt-LT" sz="2800" dirty="0"/>
          </a:p>
        </p:txBody>
      </p:sp>
      <p:pic>
        <p:nvPicPr>
          <p:cNvPr id="4" name="Picture 4" descr="gmc012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05205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3730" name="Picture 2" descr="Vaizdo rezultatas pagal u&amp;zcaron;klaus&amp;aogon; „電子タバコの爆発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Vaizdo rezultatas pagal u&amp;zcaron;klaus&amp;aogon; „電子タバコの爆発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913" y="620688"/>
            <a:ext cx="9214913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379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1130" cy="6857999"/>
          </a:xfrm>
          <a:prstGeom prst="rect">
            <a:avLst/>
          </a:prstGeom>
          <a:noFill/>
        </p:spPr>
      </p:pic>
      <p:pic>
        <p:nvPicPr>
          <p:cNvPr id="33796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-1"/>
            <a:ext cx="4355976" cy="3501009"/>
          </a:xfrm>
          <a:prstGeom prst="rect">
            <a:avLst/>
          </a:prstGeom>
          <a:noFill/>
        </p:spPr>
      </p:pic>
      <p:pic>
        <p:nvPicPr>
          <p:cNvPr id="33798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435597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5842" name="Picture 2" descr="These images show injuries to the thigh and hand that resulted from burns from flames after the lithium-ion battery of an e-cigarette explode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4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5058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42" y="836712"/>
            <a:ext cx="9052158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9636" name="Picture 4" descr="Vaizdo rezultatas pagal u&amp;zcaron;klaus&amp;aogon; „e cigarette explode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69640" name="Picture 8" descr="http://si.rosselcdn.net/sites/default/files/imagecache/cciinlineobjects_600/2016/02/22/1465243376_B977915508Z.1_20160222101837_000_G4C689UCA.1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192" y="0"/>
            <a:ext cx="46428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9698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4972050" cy="3743325"/>
          </a:xfrm>
          <a:prstGeom prst="rect">
            <a:avLst/>
          </a:prstGeom>
          <a:noFill/>
        </p:spPr>
      </p:pic>
      <p:pic>
        <p:nvPicPr>
          <p:cNvPr id="29700" name="Picture 4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3719186"/>
            <a:ext cx="5580111" cy="3138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03106" name="AutoShape 2" descr="Vaizdo rezultatas pagal u&amp;zcaron;klaus&amp;aogon; „e. cigarette explosion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3108" name="AutoShape 4" descr="Vaizdo rezultatas pagal u&amp;zcaron;klaus&amp;aogon; „e. cigarette explosion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3110" name="AutoShape 6" descr="Vaizdo rezultatas pagal u&amp;zcaron;klaus&amp;aogon; „e. cigarette explosion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3112" name="Picture 8" descr="Vaizdo rezultatas pagal u&amp;zcaron;klaus&amp;aogon; „e.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9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7586" name="Picture 2" descr="Vaizdo rezultatas pagal u&amp;zcaron;klaus&amp;aogon; „e cigarette explode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4000" cy="486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5301208"/>
            <a:ext cx="8892480" cy="1556792"/>
          </a:xfrm>
        </p:spPr>
        <p:txBody>
          <a:bodyPr/>
          <a:lstStyle/>
          <a:p>
            <a:pPr algn="ctr">
              <a:buNone/>
            </a:pPr>
            <a:r>
              <a:rPr lang="lt-LT" sz="4000" b="1" dirty="0" smtClean="0"/>
              <a:t> Elektroninių cigarečių sprogimai tapo nuolatiniu reiškiniu.</a:t>
            </a:r>
          </a:p>
          <a:p>
            <a:endParaRPr lang="lt-LT" dirty="0"/>
          </a:p>
        </p:txBody>
      </p:sp>
      <p:pic>
        <p:nvPicPr>
          <p:cNvPr id="28674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8452969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5922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lt-LT" sz="4800" b="1" dirty="0" smtClean="0"/>
              <a:t>„Sveikas dūmas” </a:t>
            </a:r>
            <a:r>
              <a:rPr lang="lt-LT" sz="4400" b="1" dirty="0" smtClean="0"/>
              <a:t> </a:t>
            </a:r>
            <a:endParaRPr lang="lt-LT" sz="4800" b="1" dirty="0" smtClean="0"/>
          </a:p>
          <a:p>
            <a:pPr>
              <a:buNone/>
            </a:pPr>
            <a:endParaRPr lang="lt-LT" sz="4800" b="1" dirty="0" smtClean="0"/>
          </a:p>
          <a:p>
            <a:pPr>
              <a:buNone/>
            </a:pPr>
            <a:r>
              <a:rPr lang="lt-LT" sz="5400" b="1" dirty="0" smtClean="0"/>
              <a:t>                           “</a:t>
            </a:r>
            <a:r>
              <a:rPr lang="lt-LT" sz="5400" b="1" dirty="0" err="1" smtClean="0"/>
              <a:t>Eco</a:t>
            </a:r>
            <a:r>
              <a:rPr lang="lt-LT" sz="5400" b="1" dirty="0" smtClean="0"/>
              <a:t> dūmas”,</a:t>
            </a:r>
            <a:endParaRPr lang="lt-LT" sz="6000" b="1" dirty="0" smtClean="0"/>
          </a:p>
          <a:p>
            <a:pPr>
              <a:buNone/>
            </a:pPr>
            <a:r>
              <a:rPr lang="lt-LT" sz="8800" b="1" dirty="0" smtClean="0"/>
              <a:t>   </a:t>
            </a:r>
          </a:p>
          <a:p>
            <a:pPr>
              <a:buNone/>
            </a:pPr>
            <a:r>
              <a:rPr lang="lt-LT" sz="8000" b="1" dirty="0" smtClean="0"/>
              <a:t>         </a:t>
            </a:r>
            <a:endParaRPr lang="lt-LT" sz="8000" b="1" dirty="0"/>
          </a:p>
        </p:txBody>
      </p:sp>
      <p:pic>
        <p:nvPicPr>
          <p:cNvPr id="47106" name="Picture 2" descr="Vaizdo rezultatas pagal u&amp;zcaron;klaus&amp;aogon; „sveikas d&amp;umacr;ma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60571" cy="4149080"/>
          </a:xfrm>
          <a:prstGeom prst="rect">
            <a:avLst/>
          </a:prstGeom>
          <a:noFill/>
        </p:spPr>
      </p:pic>
      <p:pic>
        <p:nvPicPr>
          <p:cNvPr id="47108" name="Picture 4" descr="Vaizdo rezultatas pagal u&amp;zcaron;klaus&amp;aogon; „Ecodumas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655" y="2852936"/>
            <a:ext cx="4607345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62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9227099" cy="489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0658" name="Picture 2" descr="Vaizdo rezultatas pagal u&amp;zcaron;klaus&amp;aogon; „e cigarette explode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1052736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8914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184576"/>
          </a:xfrm>
          <a:prstGeom prst="rect">
            <a:avLst/>
          </a:prstGeom>
          <a:noFill/>
        </p:spPr>
      </p:pic>
      <p:pic>
        <p:nvPicPr>
          <p:cNvPr id="5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80728"/>
            <a:ext cx="291581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6562" name="Picture 2" descr="Vaizdo rezultatas pagal u&amp;zcaron;klaus&amp;aogon; „e cigarette explode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6866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2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1986" name="Picture 2" descr="Vaizdo rezultatas pagal u&amp;zcaron;klaus&amp;aogon; „Electronic cigarette explosion kill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4578" name="Picture 2" descr="Vaizdo rezultatas pagal u&amp;zcaron;klaus&amp;aogon; „Electronic cigarette explosion“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1196752"/>
            <a:ext cx="907300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5540" name="Picture 4" descr="Vaizdo rezultatas pagal u&amp;zcaron;klaus&amp;aogon; „e cigarette explode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625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 descr="1"/>
          <p:cNvSpPr>
            <a:spLocks noChangeAspect="1" noChangeArrowheads="1"/>
          </p:cNvSpPr>
          <p:nvPr/>
        </p:nvSpPr>
        <p:spPr bwMode="auto">
          <a:xfrm>
            <a:off x="155575" y="-10156825"/>
            <a:ext cx="14287500" cy="2117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200" name="AutoShape 8" descr="3"/>
          <p:cNvSpPr>
            <a:spLocks noChangeAspect="1" noChangeArrowheads="1"/>
          </p:cNvSpPr>
          <p:nvPr/>
        </p:nvSpPr>
        <p:spPr bwMode="auto">
          <a:xfrm>
            <a:off x="155575" y="-4700588"/>
            <a:ext cx="14287500" cy="980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050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5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7650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6082" name="Picture 2" descr="Vaizdo rezultatas pagal u&amp;zcaron;klaus&amp;aogon; „&amp;Ecy;&amp;lcy;&amp;iecy;&amp;kcy;&amp;tcy;&amp;rcy;&amp;ocy;&amp;ncy;&amp;ncy;&amp;ycy;&amp;iecy; &amp;scy;&amp;icy;&amp;gcy;&amp;acy;&amp;rcy;&amp;iecy;&amp;tcy;&amp;ycy; &amp;vcy;&amp;zcy;&amp;rcy;&amp;ycy;&amp;vcy;&amp;acy;&amp;yucy;&amp;tcy;&amp;scy;&amp;yacy;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572000" cy="3395487"/>
          </a:xfrm>
          <a:prstGeom prst="rect">
            <a:avLst/>
          </a:prstGeom>
          <a:noFill/>
        </p:spPr>
      </p:pic>
      <p:pic>
        <p:nvPicPr>
          <p:cNvPr id="22530" name="Picture 2" descr="Vaizdo rezultatas pagal u&amp;zcaron;klaus&amp;aogon; „healthy cigarettes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2189886" cy="3140968"/>
          </a:xfrm>
          <a:prstGeom prst="rect">
            <a:avLst/>
          </a:prstGeom>
          <a:noFill/>
        </p:spPr>
      </p:pic>
      <p:pic>
        <p:nvPicPr>
          <p:cNvPr id="22532" name="Picture 4" descr="Vaizdo rezultatas pagal u&amp;zcaron;klaus&amp;aogon; „healthy cigarettes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00627"/>
            <a:ext cx="4392488" cy="3157373"/>
          </a:xfrm>
          <a:prstGeom prst="rect">
            <a:avLst/>
          </a:prstGeom>
          <a:noFill/>
        </p:spPr>
      </p:pic>
      <p:pic>
        <p:nvPicPr>
          <p:cNvPr id="22534" name="Picture 6" descr="Vaizdo rezultatas pagal u&amp;zcaron;klaus&amp;aogon; „healthy cigarettes doktor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413995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4130" name="Picture 2" descr="Susij&amp;eogon;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396223" cy="4149080"/>
          </a:xfrm>
          <a:prstGeom prst="rect">
            <a:avLst/>
          </a:prstGeom>
          <a:noFill/>
        </p:spPr>
      </p:pic>
      <p:pic>
        <p:nvPicPr>
          <p:cNvPr id="304132" name="Picture 4" descr="Susij&amp;eogon;s vaiz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6248400" cy="3495675"/>
          </a:xfrm>
          <a:prstGeom prst="rect">
            <a:avLst/>
          </a:prstGeom>
          <a:noFill/>
        </p:spPr>
      </p:pic>
      <p:pic>
        <p:nvPicPr>
          <p:cNvPr id="304134" name="Picture 6" descr="Vaizdo rezultatas pagal u&amp;zcaron;klaus&amp;aogon; „e. cigarette explosion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3" y="3501008"/>
            <a:ext cx="5967985" cy="3356992"/>
          </a:xfrm>
          <a:prstGeom prst="rect">
            <a:avLst/>
          </a:prstGeom>
          <a:noFill/>
        </p:spPr>
      </p:pic>
      <p:pic>
        <p:nvPicPr>
          <p:cNvPr id="304136" name="Picture 8" descr="Susij&amp;eogon;s vaizd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915816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5154" name="Picture 2" descr="Vaizdo rezultatas pagal u&amp;zcaron;klaus&amp;aogon; „e. cigarette explosion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7450" cy="3933056"/>
          </a:xfrm>
          <a:prstGeom prst="rect">
            <a:avLst/>
          </a:prstGeom>
          <a:noFill/>
        </p:spPr>
      </p:pic>
      <p:pic>
        <p:nvPicPr>
          <p:cNvPr id="305156" name="Picture 4" descr="Susij&amp;eogon;s vaiz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6660232" cy="4000329"/>
          </a:xfrm>
          <a:prstGeom prst="rect">
            <a:avLst/>
          </a:prstGeom>
          <a:noFill/>
        </p:spPr>
      </p:pic>
      <p:pic>
        <p:nvPicPr>
          <p:cNvPr id="305158" name="Picture 6" descr="Vaizdo rezultatas pagal u&amp;zcaron;klaus&amp;aogon; „e. cigarette explosion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7"/>
            <a:ext cx="2446978" cy="2924944"/>
          </a:xfrm>
          <a:prstGeom prst="rect">
            <a:avLst/>
          </a:prstGeom>
          <a:noFill/>
        </p:spPr>
      </p:pic>
      <p:pic>
        <p:nvPicPr>
          <p:cNvPr id="305160" name="Picture 8" descr="Susij&amp;eogon;s vaizd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12840"/>
            <a:ext cx="3312368" cy="2945160"/>
          </a:xfrm>
          <a:prstGeom prst="rect">
            <a:avLst/>
          </a:prstGeom>
          <a:noFill/>
        </p:spPr>
      </p:pic>
      <p:pic>
        <p:nvPicPr>
          <p:cNvPr id="305162" name="Picture 10" descr="Susij&amp;eogon;s vaizd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5794" y="4005064"/>
            <a:ext cx="3418205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t-LT" altLang="lt-LT">
              <a:solidFill>
                <a:schemeClr val="bg1"/>
              </a:solidFill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t-LT" altLang="lt-LT">
              <a:solidFill>
                <a:schemeClr val="bg1"/>
              </a:solidFill>
            </a:endParaRPr>
          </a:p>
        </p:txBody>
      </p:sp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151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t-LT" altLang="lt-LT">
              <a:solidFill>
                <a:schemeClr val="bg1"/>
              </a:solidFill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t-LT" altLang="lt-LT">
              <a:solidFill>
                <a:schemeClr val="bg1"/>
              </a:solidFill>
            </a:endParaRPr>
          </a:p>
        </p:txBody>
      </p:sp>
      <p:pic>
        <p:nvPicPr>
          <p:cNvPr id="135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151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t-LT" altLang="lt-LT">
              <a:solidFill>
                <a:schemeClr val="bg1"/>
              </a:solidFill>
            </a:endParaRPr>
          </a:p>
        </p:txBody>
      </p:sp>
      <p:sp>
        <p:nvSpPr>
          <p:cNvPr id="136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t-LT" altLang="lt-LT">
              <a:solidFill>
                <a:schemeClr val="bg1"/>
              </a:solidFill>
            </a:endParaRPr>
          </a:p>
        </p:txBody>
      </p:sp>
      <p:pic>
        <p:nvPicPr>
          <p:cNvPr id="136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694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151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t-LT" altLang="lt-LT">
              <a:solidFill>
                <a:schemeClr val="bg1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t-LT" altLang="lt-LT">
              <a:solidFill>
                <a:schemeClr val="bg1"/>
              </a:solidFill>
            </a:endParaRPr>
          </a:p>
        </p:txBody>
      </p:sp>
      <p:pic>
        <p:nvPicPr>
          <p:cNvPr id="137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3785930" cy="2780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is deel\My Pictures\tinklapiui\foto\Copy of IMG_2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J:\is deel\My Pictures\tinklapiui\foto\IMG_2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auzo cigare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2795803" cy="2096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96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084888" y="2565400"/>
            <a:ext cx="3059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 anchorCtr="1"/>
          <a:lstStyle/>
          <a:p>
            <a:r>
              <a:rPr lang="lt-LT" altLang="lt-LT"/>
              <a:t/>
            </a:r>
            <a:br>
              <a:rPr lang="lt-LT" altLang="lt-LT"/>
            </a:br>
            <a:r>
              <a:rPr lang="lt-LT" altLang="lt-LT" sz="1600"/>
              <a:t/>
            </a:r>
            <a:br>
              <a:rPr lang="lt-LT" altLang="lt-LT" sz="1600"/>
            </a:br>
            <a:r>
              <a:rPr lang="ru-RU" altLang="lt-LT" sz="3300"/>
              <a:t/>
            </a:r>
            <a:br>
              <a:rPr lang="ru-RU" altLang="lt-LT" sz="3300"/>
            </a:br>
            <a:r>
              <a:rPr lang="lt-LT" altLang="lt-LT" sz="3300"/>
              <a:t/>
            </a:r>
            <a:br>
              <a:rPr lang="lt-LT" altLang="lt-LT" sz="3300"/>
            </a:br>
            <a:r>
              <a:rPr lang="lt-LT" altLang="lt-LT" sz="1900" b="1" u="sng"/>
              <a:t/>
            </a:r>
            <a:br>
              <a:rPr lang="lt-LT" altLang="lt-LT" sz="1900" b="1" u="sng"/>
            </a:br>
            <a:endParaRPr lang="en-GB" altLang="lt-LT" sz="1900" b="1" u="sng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412776"/>
            <a:ext cx="7991475" cy="1512168"/>
          </a:xfrm>
        </p:spPr>
        <p:txBody>
          <a:bodyPr/>
          <a:lstStyle/>
          <a:p>
            <a:pPr eaLnBrk="1" hangingPunct="1">
              <a:defRPr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sz="6000" dirty="0" smtClean="0">
                <a:latin typeface="Times New Roman" pitchFamily="18" charset="0"/>
              </a:rPr>
              <a:t>Ačiū </a:t>
            </a:r>
            <a:r>
              <a:rPr lang="lt-LT" sz="6000" dirty="0" smtClean="0">
                <a:latin typeface="Times New Roman" pitchFamily="18" charset="0"/>
              </a:rPr>
              <a:t>už dėmesį </a:t>
            </a:r>
            <a:r>
              <a:rPr lang="en-US" sz="6000" dirty="0" smtClean="0">
                <a:latin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</a:rPr>
            </a:br>
            <a:endParaRPr lang="en-US" altLang="lt-LT" dirty="0" smtClean="0">
              <a:latin typeface="Times New Roman" pitchFamily="18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lt-LT" altLang="lt-LT" sz="37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4941168"/>
            <a:ext cx="8352928" cy="1916832"/>
          </a:xfrm>
        </p:spPr>
        <p:txBody>
          <a:bodyPr/>
          <a:lstStyle/>
          <a:p>
            <a:pPr>
              <a:buNone/>
            </a:pPr>
            <a:r>
              <a:rPr lang="lt-LT" sz="2800" dirty="0" smtClean="0"/>
              <a:t>      </a:t>
            </a:r>
            <a:r>
              <a:rPr lang="lt-LT" b="1" dirty="0" smtClean="0"/>
              <a:t>Ant cigarečių, tame tarpe ir elektroninių, nerasite jų sudėties – nors sudėtis privaloma plataus vartojimo prekėms.</a:t>
            </a:r>
            <a:endParaRPr lang="lt-LT" sz="2800" b="1" dirty="0"/>
          </a:p>
        </p:txBody>
      </p:sp>
      <p:pic>
        <p:nvPicPr>
          <p:cNvPr id="49154" name="Picture 2" descr="Vaizdo rezultatas pagal u&amp;zcaron;klaus&amp;aogon; „el. cigare&amp;ccaron;i&amp;uogon; &amp;zcaron;ala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293096" cy="4293096"/>
          </a:xfrm>
          <a:prstGeom prst="rect">
            <a:avLst/>
          </a:prstGeom>
          <a:noFill/>
        </p:spPr>
      </p:pic>
      <p:pic>
        <p:nvPicPr>
          <p:cNvPr id="5" name="Picture 2" descr="Vaizdo rezultatas pagal u&amp;zcaron;klaus&amp;aogon; „Electronic cigarette explosion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504074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    </a:t>
            </a:r>
            <a:r>
              <a:rPr lang="lt-LT" sz="4000" b="1" dirty="0" smtClean="0"/>
              <a:t>Mitas: el. cigarečių skystyje nėra nikotino.</a:t>
            </a:r>
          </a:p>
          <a:p>
            <a:pPr>
              <a:buNone/>
            </a:pP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 smtClean="0"/>
              <a:t>Faktas: el. cigarečių skysčiuose yra nikotino </a:t>
            </a:r>
            <a:r>
              <a:rPr lang="lt-LT" sz="4000" b="1" u="sng" dirty="0" smtClean="0"/>
              <a:t>įskaitant ir tuos, ant kurių įpakavimų rašoma, jog nikotino nėra.</a:t>
            </a:r>
          </a:p>
          <a:p>
            <a:pPr>
              <a:buNone/>
            </a:pPr>
            <a:endParaRPr lang="lt-LT" sz="4000" b="1" u="sng" dirty="0" smtClean="0"/>
          </a:p>
          <a:p>
            <a:pPr>
              <a:buNone/>
            </a:pPr>
            <a:r>
              <a:rPr lang="lt-LT" b="1" i="1" dirty="0" smtClean="0"/>
              <a:t>   E. cigaretės kapsulėje yra skysto nikotino,    kuris ištirpintas propileno glikolyje.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</p:spPr>
        <p:txBody>
          <a:bodyPr>
            <a:noAutofit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2013 m. JAV Kalifornijos universitetas nuodugniai ištyrė elektroninių cigarečių aerozolio sudėtį. </a:t>
            </a:r>
          </a:p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Buvo rasta </a:t>
            </a:r>
            <a:r>
              <a:rPr lang="lt-LT" b="1" u="sng" dirty="0" smtClean="0">
                <a:latin typeface="Times New Roman" pitchFamily="18" charset="0"/>
                <a:cs typeface="Times New Roman" pitchFamily="18" charset="0"/>
              </a:rPr>
              <a:t>sidabro, geležies, aliuminio, silikato dalelių ir mikroskopinių alavo, chromo bei nikelio dalelių. </a:t>
            </a:r>
          </a:p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Šių medžiagų yra ir tabako cigarečių dūmuose.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endParaRPr lang="lt-LT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2" y="5157192"/>
            <a:ext cx="8242175" cy="1700808"/>
          </a:xfrm>
        </p:spPr>
        <p:txBody>
          <a:bodyPr/>
          <a:lstStyle/>
          <a:p>
            <a:endParaRPr lang="lt-LT" sz="2400" b="1" dirty="0" smtClean="0"/>
          </a:p>
          <a:p>
            <a:endParaRPr lang="lt-LT" sz="2400" b="1" dirty="0" smtClean="0"/>
          </a:p>
          <a:p>
            <a:endParaRPr lang="lt-LT" sz="2400" b="1" dirty="0" smtClean="0"/>
          </a:p>
          <a:p>
            <a:endParaRPr lang="lt-LT" sz="2400" b="1" dirty="0" smtClean="0"/>
          </a:p>
          <a:p>
            <a:endParaRPr lang="lt-LT" sz="2400" b="1" dirty="0" smtClean="0"/>
          </a:p>
          <a:p>
            <a:endParaRPr lang="lt-LT" sz="28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endParaRPr lang="lt-LT" sz="3200" b="1" dirty="0" smtClean="0"/>
          </a:p>
          <a:p>
            <a:r>
              <a:rPr lang="lt-LT" sz="3200" b="1" dirty="0" smtClean="0"/>
              <a:t>El. cigarečių vartotojai iki 50 kartų labiau rizikuoja susirgti burnos, dantenų ir gerklės ligomis (piktybiniais navikais)</a:t>
            </a:r>
          </a:p>
          <a:p>
            <a:endParaRPr lang="lt-LT" dirty="0"/>
          </a:p>
        </p:txBody>
      </p:sp>
      <p:pic>
        <p:nvPicPr>
          <p:cNvPr id="4" name="Picture 2" descr="http://www.tobaccolabels.ca/wp/wp-content/uploads/health_warnings/Mauriitus/Images/Mauritius%202009%20Health%20Effects%20Mouth%20-%20mouth%20cancer,%20g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918323" cy="2216561"/>
          </a:xfrm>
          <a:prstGeom prst="rect">
            <a:avLst/>
          </a:prstGeom>
          <a:noFill/>
        </p:spPr>
      </p:pic>
      <p:pic>
        <p:nvPicPr>
          <p:cNvPr id="5" name="Picture 4" descr="http://media-cache-ec0.pinimg.com/736x/26/b1/86/26b18692179cec1596b51dd54e9f5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564904"/>
            <a:ext cx="3000348" cy="2160240"/>
          </a:xfrm>
          <a:prstGeom prst="rect">
            <a:avLst/>
          </a:prstGeom>
          <a:noFill/>
        </p:spPr>
      </p:pic>
      <p:pic>
        <p:nvPicPr>
          <p:cNvPr id="6" name="Picture 6" descr="http://www.intechopen.com/source/html/40440/media/image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8680"/>
            <a:ext cx="2736304" cy="194421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92896"/>
            <a:ext cx="2952328" cy="22142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C:\Users\Artūras\Desktop\prevenc. foto\20131209_185405 - Kopija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76672"/>
            <a:ext cx="2771800" cy="2026743"/>
          </a:xfrm>
          <a:prstGeom prst="rect">
            <a:avLst/>
          </a:prstGeom>
          <a:noFill/>
        </p:spPr>
      </p:pic>
      <p:pic>
        <p:nvPicPr>
          <p:cNvPr id="9" name="Picture 3" descr="C:\Users\Artūras\Desktop\prevenc. foto\20131209_185405 - Kopija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492896"/>
            <a:ext cx="2699792" cy="221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0182" name="AutoShape 6" descr="http://comicvine.gamespot.com/images/1300-48185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0184" name="AutoShape 8" descr="http://comicvine.gamespot.com/images/1300-48185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0186" name="AutoShape 10" descr="http://comicvine.gamespot.com/images/1300-48185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50188" name="Picture 12" descr="No Caption Provid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16379"/>
            <a:ext cx="7128792" cy="3341621"/>
          </a:xfrm>
          <a:prstGeom prst="rect">
            <a:avLst/>
          </a:prstGeom>
          <a:noFill/>
        </p:spPr>
      </p:pic>
      <p:pic>
        <p:nvPicPr>
          <p:cNvPr id="10" name="Picture 2" descr="Vaizdo rezultatas pagal u&amp;zcaron;klaus&amp;aogon; „Electronic cigarette kill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-1"/>
            <a:ext cx="5364088" cy="401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9310</TotalTime>
  <Words>123</Words>
  <Application>Microsoft Office PowerPoint</Application>
  <PresentationFormat>Demonstracija ekrane (4:3)</PresentationFormat>
  <Paragraphs>39</Paragraphs>
  <Slides>47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47</vt:i4>
      </vt:variant>
    </vt:vector>
  </HeadingPairs>
  <TitlesOfParts>
    <vt:vector size="48" baseType="lpstr">
      <vt:lpstr>Stream</vt:lpstr>
      <vt:lpstr>Skaidrė 1</vt:lpstr>
      <vt:lpstr>Virš 80% elektronines cigaretes rūkančių moksleivių yra vaikinai 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  <vt:lpstr>Skaidrė 23</vt:lpstr>
      <vt:lpstr>Skaidrė 24</vt:lpstr>
      <vt:lpstr>Skaidrė 25</vt:lpstr>
      <vt:lpstr>Skaidrė 26</vt:lpstr>
      <vt:lpstr>Skaidrė 27</vt:lpstr>
      <vt:lpstr>Skaidrė 28</vt:lpstr>
      <vt:lpstr>Skaidrė 29</vt:lpstr>
      <vt:lpstr>Skaidrė 30</vt:lpstr>
      <vt:lpstr>Skaidrė 31</vt:lpstr>
      <vt:lpstr>Skaidrė 32</vt:lpstr>
      <vt:lpstr>Skaidrė 33</vt:lpstr>
      <vt:lpstr>Skaidrė 34</vt:lpstr>
      <vt:lpstr>Skaidrė 35</vt:lpstr>
      <vt:lpstr>Skaidrė 36</vt:lpstr>
      <vt:lpstr>Skaidrė 37</vt:lpstr>
      <vt:lpstr>Skaidrė 38</vt:lpstr>
      <vt:lpstr>Skaidrė 39</vt:lpstr>
      <vt:lpstr>Skaidrė 40</vt:lpstr>
      <vt:lpstr>Skaidrė 41</vt:lpstr>
      <vt:lpstr>Skaidrė 42</vt:lpstr>
      <vt:lpstr>Skaidrė 43</vt:lpstr>
      <vt:lpstr>Skaidrė 44</vt:lpstr>
      <vt:lpstr>Skaidrė 45</vt:lpstr>
      <vt:lpstr>Skaidrė 46</vt:lpstr>
      <vt:lpstr>     Ačiū už dėmesį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Artūras</dc:creator>
  <cp:lastModifiedBy>Arturas</cp:lastModifiedBy>
  <cp:revision>357</cp:revision>
  <cp:lastPrinted>1601-01-01T00:00:00Z</cp:lastPrinted>
  <dcterms:created xsi:type="dcterms:W3CDTF">1601-01-01T00:00:00Z</dcterms:created>
  <dcterms:modified xsi:type="dcterms:W3CDTF">2016-11-22T19:48:05Z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