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72" r:id="rId2"/>
    <p:sldId id="295" r:id="rId3"/>
    <p:sldId id="294" r:id="rId4"/>
    <p:sldId id="293" r:id="rId5"/>
    <p:sldId id="292" r:id="rId6"/>
    <p:sldId id="291" r:id="rId7"/>
    <p:sldId id="290" r:id="rId8"/>
    <p:sldId id="289" r:id="rId9"/>
    <p:sldId id="288" r:id="rId10"/>
    <p:sldId id="287" r:id="rId11"/>
    <p:sldId id="286" r:id="rId12"/>
    <p:sldId id="285" r:id="rId13"/>
    <p:sldId id="284" r:id="rId14"/>
    <p:sldId id="283" r:id="rId15"/>
    <p:sldId id="282"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334"/>
    <a:srgbClr val="232461"/>
    <a:srgbClr val="FFF0DC"/>
    <a:srgbClr val="FFFFFF"/>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2" autoAdjust="0"/>
  </p:normalViewPr>
  <p:slideViewPr>
    <p:cSldViewPr snapToGrid="0" snapToObjects="1">
      <p:cViewPr varScale="1">
        <p:scale>
          <a:sx n="103" d="100"/>
          <a:sy n="103" d="100"/>
        </p:scale>
        <p:origin x="138" y="2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a:t>Mokini</a:t>
            </a:r>
            <a:r>
              <a:rPr lang="lt-LT" dirty="0"/>
              <a:t>ų</a:t>
            </a:r>
            <a:r>
              <a:rPr lang="en-US" dirty="0"/>
              <a:t> </a:t>
            </a:r>
            <a:r>
              <a:rPr lang="en-US" dirty="0" err="1"/>
              <a:t>dalis</a:t>
            </a:r>
            <a:r>
              <a:rPr lang="en-US" dirty="0"/>
              <a:t>, </a:t>
            </a:r>
            <a:r>
              <a:rPr lang="en-US" dirty="0" err="1"/>
              <a:t>kurie</a:t>
            </a:r>
            <a:r>
              <a:rPr lang="en-US" dirty="0"/>
              <a:t> pas</a:t>
            </a:r>
            <a:r>
              <a:rPr lang="lt-LT" dirty="0"/>
              <a:t>i</a:t>
            </a:r>
            <a:r>
              <a:rPr lang="en-US" dirty="0" err="1"/>
              <a:t>tikrino</a:t>
            </a:r>
            <a:r>
              <a:rPr lang="en-US" dirty="0"/>
              <a:t> </a:t>
            </a:r>
            <a:r>
              <a:rPr lang="en-US" dirty="0" err="1"/>
              <a:t>sveikat</a:t>
            </a:r>
            <a:r>
              <a:rPr lang="lt-LT" dirty="0"/>
              <a:t>ą </a:t>
            </a:r>
          </a:p>
          <a:p>
            <a:pPr>
              <a:defRPr/>
            </a:pPr>
            <a:r>
              <a:rPr lang="lt-LT" dirty="0" smtClean="0"/>
              <a:t>2018 - 2021m. (proc</a:t>
            </a:r>
            <a:r>
              <a:rPr lang="lt-LT" dirty="0"/>
              <a:t>. nuo visų mokinių)</a:t>
            </a:r>
            <a:endParaRPr lang="ru-RU" dirty="0"/>
          </a:p>
        </c:rich>
      </c:tx>
      <c:overlay val="0"/>
    </c:title>
    <c:autoTitleDeleted val="0"/>
    <c:plotArea>
      <c:layout>
        <c:manualLayout>
          <c:layoutTarget val="inner"/>
          <c:xMode val="edge"/>
          <c:yMode val="edge"/>
          <c:x val="0.11843285214348209"/>
          <c:y val="0.32894685039370142"/>
          <c:w val="0.73712270341207364"/>
          <c:h val="0.52067876932050161"/>
        </c:manualLayout>
      </c:layout>
      <c:barChart>
        <c:barDir val="col"/>
        <c:grouping val="stacked"/>
        <c:varyColors val="0"/>
        <c:ser>
          <c:idx val="0"/>
          <c:order val="0"/>
          <c:spPr>
            <a:solidFill>
              <a:srgbClr val="92D050"/>
            </a:solidFill>
          </c:spPr>
          <c:invertIfNegative val="0"/>
          <c:dLbls>
            <c:dLbl>
              <c:idx val="2"/>
              <c:tx>
                <c:rich>
                  <a:bodyPr/>
                  <a:lstStyle/>
                  <a:p>
                    <a:r>
                      <a:rPr lang="en-US"/>
                      <a:t>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FE-4787-93D3-832E0883DF0B}"/>
                </c:ext>
              </c:extLst>
            </c:dLbl>
            <c:dLbl>
              <c:idx val="3"/>
              <c:tx>
                <c:rich>
                  <a:bodyPr/>
                  <a:lstStyle/>
                  <a:p>
                    <a:r>
                      <a:rPr lang="en-US"/>
                      <a:t>91%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FE-4787-93D3-832E0883DF0B}"/>
                </c:ext>
              </c:extLst>
            </c:dLbl>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Лист1!$A$4:$A$7</c:f>
              <c:numCache>
                <c:formatCode>General</c:formatCode>
                <c:ptCount val="4"/>
                <c:pt idx="0">
                  <c:v>2018</c:v>
                </c:pt>
                <c:pt idx="1">
                  <c:v>2019</c:v>
                </c:pt>
                <c:pt idx="2">
                  <c:v>2020</c:v>
                </c:pt>
                <c:pt idx="3">
                  <c:v>2021</c:v>
                </c:pt>
              </c:numCache>
            </c:numRef>
          </c:cat>
          <c:val>
            <c:numRef>
              <c:f>Лист1!$B$4:$B$7</c:f>
              <c:numCache>
                <c:formatCode>0%</c:formatCode>
                <c:ptCount val="4"/>
                <c:pt idx="0">
                  <c:v>0.99</c:v>
                </c:pt>
                <c:pt idx="1">
                  <c:v>0.96</c:v>
                </c:pt>
                <c:pt idx="2">
                  <c:v>0.83</c:v>
                </c:pt>
                <c:pt idx="3">
                  <c:v>0.92</c:v>
                </c:pt>
              </c:numCache>
            </c:numRef>
          </c:val>
          <c:extLst>
            <c:ext xmlns:c16="http://schemas.microsoft.com/office/drawing/2014/chart" uri="{C3380CC4-5D6E-409C-BE32-E72D297353CC}">
              <c16:uniqueId val="{00000002-13FE-4787-93D3-832E0883DF0B}"/>
            </c:ext>
          </c:extLst>
        </c:ser>
        <c:dLbls>
          <c:showLegendKey val="0"/>
          <c:showVal val="0"/>
          <c:showCatName val="0"/>
          <c:showSerName val="0"/>
          <c:showPercent val="0"/>
          <c:showBubbleSize val="0"/>
        </c:dLbls>
        <c:gapWidth val="55"/>
        <c:overlap val="100"/>
        <c:axId val="100810112"/>
        <c:axId val="100812288"/>
      </c:barChart>
      <c:catAx>
        <c:axId val="100810112"/>
        <c:scaling>
          <c:orientation val="minMax"/>
        </c:scaling>
        <c:delete val="0"/>
        <c:axPos val="b"/>
        <c:numFmt formatCode="General" sourceLinked="1"/>
        <c:majorTickMark val="none"/>
        <c:minorTickMark val="none"/>
        <c:tickLblPos val="nextTo"/>
        <c:txPr>
          <a:bodyPr/>
          <a:lstStyle/>
          <a:p>
            <a:pPr>
              <a:defRPr b="1"/>
            </a:pPr>
            <a:endParaRPr lang="ru-RU"/>
          </a:p>
        </c:txPr>
        <c:crossAx val="100812288"/>
        <c:crosses val="autoZero"/>
        <c:auto val="1"/>
        <c:lblAlgn val="ctr"/>
        <c:lblOffset val="100"/>
        <c:noMultiLvlLbl val="0"/>
      </c:catAx>
      <c:valAx>
        <c:axId val="100812288"/>
        <c:scaling>
          <c:orientation val="minMax"/>
        </c:scaling>
        <c:delete val="0"/>
        <c:axPos val="l"/>
        <c:majorGridlines/>
        <c:numFmt formatCode="0%" sourceLinked="1"/>
        <c:majorTickMark val="none"/>
        <c:minorTickMark val="none"/>
        <c:tickLblPos val="nextTo"/>
        <c:crossAx val="100810112"/>
        <c:crosses val="autoZero"/>
        <c:crossBetween val="between"/>
      </c:valAx>
    </c:plotArea>
    <c:plotVisOnly val="1"/>
    <c:dispBlanksAs val="gap"/>
    <c:showDLblsOverMax val="0"/>
  </c:chart>
  <c:spPr>
    <a:ln>
      <a:solidFill>
        <a:schemeClr val="tx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lt-LT" sz="1800" b="1">
                <a:solidFill>
                  <a:schemeClr val="tx1"/>
                </a:solidFill>
              </a:rPr>
              <a:t>Bendrosios ir specialiosios rekomendacijos, pritaikytas maitinimas</a:t>
            </a:r>
            <a:r>
              <a:rPr lang="lt-LT" sz="1800" b="1" baseline="0">
                <a:solidFill>
                  <a:schemeClr val="tx1"/>
                </a:solidFill>
              </a:rPr>
              <a:t> (proc.)</a:t>
            </a:r>
            <a:endParaRPr lang="lt-LT" sz="1800" b="1">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49076559983017193"/>
          <c:y val="0.15396532101404356"/>
          <c:w val="0.48777656101458144"/>
          <c:h val="0.78106467119929368"/>
        </c:manualLayout>
      </c:layout>
      <c:barChart>
        <c:barDir val="bar"/>
        <c:grouping val="clustered"/>
        <c:varyColors val="0"/>
        <c:ser>
          <c:idx val="0"/>
          <c:order val="0"/>
          <c:spPr>
            <a:solidFill>
              <a:srgbClr val="151967">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Лист1!$A$21:$A$24</c:f>
              <c:strCache>
                <c:ptCount val="4"/>
                <c:pt idx="0">
                  <c:v>Mokinių, galinčių dalyvauti ugdymo veikloje be jokių apribojimų, dalis (%)</c:v>
                </c:pt>
                <c:pt idx="1">
                  <c:v>Mokinių, kuriems nurodytos bendrosios rekomendacijos, dalis (%)</c:v>
                </c:pt>
                <c:pt idx="2">
                  <c:v>Mokinių, kuriems pritaikytas maitinimas, dalis (%)</c:v>
                </c:pt>
                <c:pt idx="3">
                  <c:v>Mokinių, kuriems nurodytos specialiosios rekomendacijos, dalis (%)</c:v>
                </c:pt>
              </c:strCache>
            </c:strRef>
          </c:cat>
          <c:val>
            <c:numRef>
              <c:f>Лист1!$B$21:$B$24</c:f>
              <c:numCache>
                <c:formatCode>General</c:formatCode>
                <c:ptCount val="4"/>
                <c:pt idx="0">
                  <c:v>84</c:v>
                </c:pt>
                <c:pt idx="1">
                  <c:v>7.3</c:v>
                </c:pt>
                <c:pt idx="2">
                  <c:v>0.6</c:v>
                </c:pt>
                <c:pt idx="3">
                  <c:v>1.4</c:v>
                </c:pt>
              </c:numCache>
            </c:numRef>
          </c:val>
          <c:extLst>
            <c:ext xmlns:c16="http://schemas.microsoft.com/office/drawing/2014/chart" uri="{C3380CC4-5D6E-409C-BE32-E72D297353CC}">
              <c16:uniqueId val="{00000000-30C6-4CFB-A421-C6C9813C91A8}"/>
            </c:ext>
          </c:extLst>
        </c:ser>
        <c:dLbls>
          <c:showLegendKey val="0"/>
          <c:showVal val="0"/>
          <c:showCatName val="0"/>
          <c:showSerName val="0"/>
          <c:showPercent val="0"/>
          <c:showBubbleSize val="0"/>
        </c:dLbls>
        <c:gapWidth val="182"/>
        <c:axId val="414824920"/>
        <c:axId val="414825576"/>
      </c:barChart>
      <c:catAx>
        <c:axId val="414824920"/>
        <c:scaling>
          <c:orientation val="minMax"/>
        </c:scaling>
        <c:delete val="0"/>
        <c:axPos val="l"/>
        <c:numFmt formatCode="General" sourceLinked="1"/>
        <c:majorTickMark val="none"/>
        <c:minorTickMark val="none"/>
        <c:tickLblPos val="nextTo"/>
        <c:spPr>
          <a:solidFill>
            <a:schemeClr val="accent6">
              <a:lumMod val="20000"/>
              <a:lumOff val="80000"/>
            </a:schemeClr>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414825576"/>
        <c:crosses val="autoZero"/>
        <c:auto val="1"/>
        <c:lblAlgn val="ctr"/>
        <c:lblOffset val="100"/>
        <c:noMultiLvlLbl val="0"/>
      </c:catAx>
      <c:valAx>
        <c:axId val="414825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14824920"/>
        <c:crosses val="autoZero"/>
        <c:crossBetween val="between"/>
      </c:valAx>
      <c:spPr>
        <a:solidFill>
          <a:schemeClr val="accent6">
            <a:lumMod val="20000"/>
            <a:lumOff val="80000"/>
          </a:schemeClr>
        </a:solidFill>
        <a:ln>
          <a:noFill/>
        </a:ln>
        <a:effectLst/>
      </c:spPr>
    </c:plotArea>
    <c:plotVisOnly val="1"/>
    <c:dispBlanksAs val="gap"/>
    <c:showDLblsOverMax val="0"/>
  </c:chart>
  <c:spPr>
    <a:noFill/>
    <a:ln>
      <a:solidFill>
        <a:srgbClr val="000000"/>
      </a:solidFill>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lt-LT" b="1"/>
              <a:t>Mokinių, pasiskirstymas pagal KMI 2020</a:t>
            </a:r>
            <a:r>
              <a:rPr lang="lt-LT" b="1" baseline="0"/>
              <a:t> - 2021m. (proc.)</a:t>
            </a:r>
            <a:endParaRPr lang="lt-LT" b="1"/>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Лист1!$A$30</c:f>
              <c:strCache>
                <c:ptCount val="1"/>
                <c:pt idx="0">
                  <c:v>2020</c:v>
                </c:pt>
              </c:strCache>
            </c:strRef>
          </c:tx>
          <c:spPr>
            <a:solidFill>
              <a:srgbClr val="040415">
                <a:lumMod val="50000"/>
                <a:lumOff val="50000"/>
              </a:srgbClr>
            </a:solidFill>
            <a:ln>
              <a:noFill/>
            </a:ln>
            <a:effectLst/>
            <a:sp3d/>
          </c:spPr>
          <c:invertIfNegative val="0"/>
          <c:cat>
            <c:strRef>
              <c:f>Лист1!$B$29:$E$29</c:f>
              <c:strCache>
                <c:ptCount val="4"/>
                <c:pt idx="0">
                  <c:v>per mažas</c:v>
                </c:pt>
                <c:pt idx="1">
                  <c:v>normalus</c:v>
                </c:pt>
                <c:pt idx="2">
                  <c:v>antsvoris</c:v>
                </c:pt>
                <c:pt idx="3">
                  <c:v>nutukimas</c:v>
                </c:pt>
              </c:strCache>
            </c:strRef>
          </c:cat>
          <c:val>
            <c:numRef>
              <c:f>Лист1!$B$30:$E$30</c:f>
              <c:numCache>
                <c:formatCode>General</c:formatCode>
                <c:ptCount val="4"/>
                <c:pt idx="0">
                  <c:v>11</c:v>
                </c:pt>
                <c:pt idx="1">
                  <c:v>60</c:v>
                </c:pt>
                <c:pt idx="2">
                  <c:v>20</c:v>
                </c:pt>
                <c:pt idx="3">
                  <c:v>9</c:v>
                </c:pt>
              </c:numCache>
            </c:numRef>
          </c:val>
          <c:extLst>
            <c:ext xmlns:c16="http://schemas.microsoft.com/office/drawing/2014/chart" uri="{C3380CC4-5D6E-409C-BE32-E72D297353CC}">
              <c16:uniqueId val="{00000000-FCBA-4610-8418-6E8999A6BE96}"/>
            </c:ext>
          </c:extLst>
        </c:ser>
        <c:ser>
          <c:idx val="1"/>
          <c:order val="1"/>
          <c:tx>
            <c:strRef>
              <c:f>Лист1!$A$31</c:f>
              <c:strCache>
                <c:ptCount val="1"/>
                <c:pt idx="0">
                  <c:v>2021</c:v>
                </c:pt>
              </c:strCache>
            </c:strRef>
          </c:tx>
          <c:spPr>
            <a:solidFill>
              <a:srgbClr val="C00000"/>
            </a:solidFill>
            <a:ln>
              <a:noFill/>
            </a:ln>
            <a:effectLst/>
            <a:sp3d/>
          </c:spPr>
          <c:invertIfNegative val="0"/>
          <c:cat>
            <c:strRef>
              <c:f>Лист1!$B$29:$E$29</c:f>
              <c:strCache>
                <c:ptCount val="4"/>
                <c:pt idx="0">
                  <c:v>per mažas</c:v>
                </c:pt>
                <c:pt idx="1">
                  <c:v>normalus</c:v>
                </c:pt>
                <c:pt idx="2">
                  <c:v>antsvoris</c:v>
                </c:pt>
                <c:pt idx="3">
                  <c:v>nutukimas</c:v>
                </c:pt>
              </c:strCache>
            </c:strRef>
          </c:cat>
          <c:val>
            <c:numRef>
              <c:f>Лист1!$B$31:$E$31</c:f>
              <c:numCache>
                <c:formatCode>General</c:formatCode>
                <c:ptCount val="4"/>
                <c:pt idx="0">
                  <c:v>8</c:v>
                </c:pt>
                <c:pt idx="1">
                  <c:v>60</c:v>
                </c:pt>
                <c:pt idx="2">
                  <c:v>20</c:v>
                </c:pt>
                <c:pt idx="3">
                  <c:v>12</c:v>
                </c:pt>
              </c:numCache>
            </c:numRef>
          </c:val>
          <c:extLst>
            <c:ext xmlns:c16="http://schemas.microsoft.com/office/drawing/2014/chart" uri="{C3380CC4-5D6E-409C-BE32-E72D297353CC}">
              <c16:uniqueId val="{00000001-FCBA-4610-8418-6E8999A6BE96}"/>
            </c:ext>
          </c:extLst>
        </c:ser>
        <c:dLbls>
          <c:showLegendKey val="0"/>
          <c:showVal val="0"/>
          <c:showCatName val="0"/>
          <c:showSerName val="0"/>
          <c:showPercent val="0"/>
          <c:showBubbleSize val="0"/>
        </c:dLbls>
        <c:gapWidth val="150"/>
        <c:shape val="box"/>
        <c:axId val="412905192"/>
        <c:axId val="412901584"/>
        <c:axId val="0"/>
      </c:bar3DChart>
      <c:catAx>
        <c:axId val="4129051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ru-RU"/>
          </a:p>
        </c:txPr>
        <c:crossAx val="412901584"/>
        <c:crosses val="autoZero"/>
        <c:auto val="1"/>
        <c:lblAlgn val="ctr"/>
        <c:lblOffset val="100"/>
        <c:noMultiLvlLbl val="0"/>
      </c:catAx>
      <c:valAx>
        <c:axId val="412901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ru-RU"/>
          </a:p>
        </c:txPr>
        <c:crossAx val="4129051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ysClr val="windowText" lastClr="000000"/>
                </a:solidFill>
                <a:latin typeface="+mn-lt"/>
                <a:ea typeface="+mn-ea"/>
                <a:cs typeface="+mn-cs"/>
              </a:defRPr>
            </a:pPr>
            <a:endParaRPr lang="ru-RU"/>
          </a:p>
        </c:txPr>
      </c:dTable>
      <c:spPr>
        <a:noFill/>
        <a:ln>
          <a:noFill/>
        </a:ln>
        <a:effectLst/>
      </c:spPr>
    </c:plotArea>
    <c:plotVisOnly val="1"/>
    <c:dispBlanksAs val="gap"/>
    <c:showDLblsOverMax val="0"/>
  </c:chart>
  <c:spPr>
    <a:noFill/>
    <a:ln>
      <a:solidFill>
        <a:srgbClr val="000000"/>
      </a:solidFill>
    </a:ln>
    <a:effectLst/>
  </c:spPr>
  <c:txPr>
    <a:bodyPr/>
    <a:lstStyle/>
    <a:p>
      <a:pPr>
        <a:defRPr>
          <a:solidFill>
            <a:sysClr val="windowText" lastClr="000000"/>
          </a:solidFill>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800" b="1"/>
              <a:t>Mokini</a:t>
            </a:r>
            <a:r>
              <a:rPr lang="lt-LT" sz="1800" b="1"/>
              <a:t>ų</a:t>
            </a:r>
            <a:r>
              <a:rPr lang="en-US" sz="1800" b="1"/>
              <a:t> dalis</a:t>
            </a:r>
            <a:r>
              <a:rPr lang="lt-LT" sz="1800" b="1"/>
              <a:t>, turinčių žandikaulių ir pavienų dantų sąkandžio patologija 2021 (proc.)</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Лист1!$B$71</c:f>
              <c:strCache>
                <c:ptCount val="1"/>
                <c:pt idx="0">
                  <c:v>Vaikų, turinčių žandikaulių patologiją</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Лист1!$A$72:$A$80</c:f>
              <c:strCache>
                <c:ptCount val="9"/>
                <c:pt idx="0">
                  <c:v>1 klasė</c:v>
                </c:pt>
                <c:pt idx="1">
                  <c:v>2 klasė</c:v>
                </c:pt>
                <c:pt idx="2">
                  <c:v>3 klasė</c:v>
                </c:pt>
                <c:pt idx="3">
                  <c:v>4 klasė</c:v>
                </c:pt>
                <c:pt idx="4">
                  <c:v>5 klasė</c:v>
                </c:pt>
                <c:pt idx="5">
                  <c:v>6 klasė</c:v>
                </c:pt>
                <c:pt idx="6">
                  <c:v>7 klasė </c:v>
                </c:pt>
                <c:pt idx="7">
                  <c:v>8klasė</c:v>
                </c:pt>
                <c:pt idx="8">
                  <c:v>viso</c:v>
                </c:pt>
              </c:strCache>
            </c:strRef>
          </c:cat>
          <c:val>
            <c:numRef>
              <c:f>Лист1!$B$72:$B$80</c:f>
              <c:numCache>
                <c:formatCode>0%</c:formatCode>
                <c:ptCount val="9"/>
                <c:pt idx="0">
                  <c:v>7.8431372549019607E-2</c:v>
                </c:pt>
                <c:pt idx="1">
                  <c:v>0.20833333333333334</c:v>
                </c:pt>
                <c:pt idx="2">
                  <c:v>0.18518518518518517</c:v>
                </c:pt>
                <c:pt idx="3">
                  <c:v>0.19565217391304349</c:v>
                </c:pt>
                <c:pt idx="4">
                  <c:v>0.2</c:v>
                </c:pt>
                <c:pt idx="5">
                  <c:v>0.32500000000000001</c:v>
                </c:pt>
                <c:pt idx="6">
                  <c:v>0.16949152542372881</c:v>
                </c:pt>
                <c:pt idx="7">
                  <c:v>0.20689655172413793</c:v>
                </c:pt>
                <c:pt idx="8">
                  <c:v>0.19086021505376344</c:v>
                </c:pt>
              </c:numCache>
            </c:numRef>
          </c:val>
          <c:extLst>
            <c:ext xmlns:c16="http://schemas.microsoft.com/office/drawing/2014/chart" uri="{C3380CC4-5D6E-409C-BE32-E72D297353CC}">
              <c16:uniqueId val="{00000000-CDC2-4064-B495-5D399D43FF38}"/>
            </c:ext>
          </c:extLst>
        </c:ser>
        <c:ser>
          <c:idx val="1"/>
          <c:order val="1"/>
          <c:tx>
            <c:strRef>
              <c:f>Лист1!$C$71</c:f>
              <c:strCache>
                <c:ptCount val="1"/>
                <c:pt idx="0">
                  <c:v>Vaikai, turinčių pavienių dantų sąkandžio patologiją</c:v>
                </c:pt>
              </c:strCache>
            </c:strRef>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Лист1!$A$72:$A$80</c:f>
              <c:strCache>
                <c:ptCount val="9"/>
                <c:pt idx="0">
                  <c:v>1 klasė</c:v>
                </c:pt>
                <c:pt idx="1">
                  <c:v>2 klasė</c:v>
                </c:pt>
                <c:pt idx="2">
                  <c:v>3 klasė</c:v>
                </c:pt>
                <c:pt idx="3">
                  <c:v>4 klasė</c:v>
                </c:pt>
                <c:pt idx="4">
                  <c:v>5 klasė</c:v>
                </c:pt>
                <c:pt idx="5">
                  <c:v>6 klasė</c:v>
                </c:pt>
                <c:pt idx="6">
                  <c:v>7 klasė </c:v>
                </c:pt>
                <c:pt idx="7">
                  <c:v>8klasė</c:v>
                </c:pt>
                <c:pt idx="8">
                  <c:v>viso</c:v>
                </c:pt>
              </c:strCache>
            </c:strRef>
          </c:cat>
          <c:val>
            <c:numRef>
              <c:f>Лист1!$C$72:$C$80</c:f>
              <c:numCache>
                <c:formatCode>0%</c:formatCode>
                <c:ptCount val="9"/>
                <c:pt idx="0">
                  <c:v>9.8039215686274508E-2</c:v>
                </c:pt>
                <c:pt idx="1">
                  <c:v>0.22916666666666666</c:v>
                </c:pt>
                <c:pt idx="2">
                  <c:v>0.27777777777777779</c:v>
                </c:pt>
                <c:pt idx="3">
                  <c:v>0.19565217391304349</c:v>
                </c:pt>
                <c:pt idx="4">
                  <c:v>0.22222222222222221</c:v>
                </c:pt>
                <c:pt idx="5">
                  <c:v>0.17499999999999999</c:v>
                </c:pt>
                <c:pt idx="6">
                  <c:v>0.22033898305084745</c:v>
                </c:pt>
                <c:pt idx="7">
                  <c:v>0.10344827586206896</c:v>
                </c:pt>
                <c:pt idx="8">
                  <c:v>0.19623655913978494</c:v>
                </c:pt>
              </c:numCache>
            </c:numRef>
          </c:val>
          <c:extLst>
            <c:ext xmlns:c16="http://schemas.microsoft.com/office/drawing/2014/chart" uri="{C3380CC4-5D6E-409C-BE32-E72D297353CC}">
              <c16:uniqueId val="{00000001-CDC2-4064-B495-5D399D43FF38}"/>
            </c:ext>
          </c:extLst>
        </c:ser>
        <c:dLbls>
          <c:showLegendKey val="0"/>
          <c:showVal val="0"/>
          <c:showCatName val="0"/>
          <c:showSerName val="0"/>
          <c:showPercent val="0"/>
          <c:showBubbleSize val="0"/>
        </c:dLbls>
        <c:gapWidth val="150"/>
        <c:shape val="box"/>
        <c:axId val="385369800"/>
        <c:axId val="385370456"/>
        <c:axId val="0"/>
      </c:bar3DChart>
      <c:catAx>
        <c:axId val="385369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ru-RU"/>
          </a:p>
        </c:txPr>
        <c:crossAx val="385370456"/>
        <c:crosses val="autoZero"/>
        <c:auto val="1"/>
        <c:lblAlgn val="ctr"/>
        <c:lblOffset val="100"/>
        <c:noMultiLvlLbl val="0"/>
      </c:catAx>
      <c:valAx>
        <c:axId val="385370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ru-RU"/>
          </a:p>
        </c:txPr>
        <c:crossAx val="385369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ru-RU"/>
        </a:p>
      </c:txPr>
    </c:legend>
    <c:plotVisOnly val="1"/>
    <c:dispBlanksAs val="gap"/>
    <c:showDLblsOverMax val="0"/>
  </c:chart>
  <c:spPr>
    <a:noFill/>
    <a:ln>
      <a:solidFill>
        <a:srgbClr val="000000"/>
      </a:solidFill>
    </a:ln>
    <a:effectLst/>
  </c:spPr>
  <c:txPr>
    <a:bodyPr/>
    <a:lstStyle/>
    <a:p>
      <a:pPr>
        <a:defRPr>
          <a:solidFill>
            <a:sysClr val="windowText" lastClr="000000"/>
          </a:solidFill>
        </a:defRPr>
      </a:pPr>
      <a:endParaRPr lang="ru-RU"/>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lt-LT" sz="1800" b="1"/>
              <a:t>Mokinių pasiskirstymas pagal fizinio ugdymo grupes</a:t>
            </a:r>
            <a:r>
              <a:rPr lang="lt-LT" sz="1800" b="1" baseline="0"/>
              <a:t> 2020 - 2021m. (proc.)</a:t>
            </a:r>
            <a:endParaRPr lang="lt-LT" sz="1800" b="1"/>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ru-RU"/>
        </a:p>
      </c:txPr>
    </c:title>
    <c:autoTitleDeleted val="0"/>
    <c:plotArea>
      <c:layout/>
      <c:barChart>
        <c:barDir val="col"/>
        <c:grouping val="clustered"/>
        <c:varyColors val="0"/>
        <c:ser>
          <c:idx val="0"/>
          <c:order val="0"/>
          <c:tx>
            <c:strRef>
              <c:f>Лист1!$A$43</c:f>
              <c:strCache>
                <c:ptCount val="1"/>
                <c:pt idx="0">
                  <c:v>2020</c:v>
                </c:pt>
              </c:strCache>
            </c:strRef>
          </c:tx>
          <c:spPr>
            <a:solidFill>
              <a:srgbClr val="00B050"/>
            </a:solidFill>
            <a:ln>
              <a:noFill/>
            </a:ln>
            <a:effectLst/>
          </c:spPr>
          <c:invertIfNegative val="0"/>
          <c:cat>
            <c:strRef>
              <c:f>Лист1!$B$42:$D$42</c:f>
              <c:strCache>
                <c:ptCount val="3"/>
                <c:pt idx="0">
                  <c:v>pagrindinė</c:v>
                </c:pt>
                <c:pt idx="1">
                  <c:v>parengiamoji</c:v>
                </c:pt>
                <c:pt idx="2">
                  <c:v>specialioji ir atleisti</c:v>
                </c:pt>
              </c:strCache>
            </c:strRef>
          </c:cat>
          <c:val>
            <c:numRef>
              <c:f>Лист1!$B$43:$D$43</c:f>
              <c:numCache>
                <c:formatCode>General</c:formatCode>
                <c:ptCount val="3"/>
                <c:pt idx="0">
                  <c:v>97</c:v>
                </c:pt>
                <c:pt idx="1">
                  <c:v>2</c:v>
                </c:pt>
                <c:pt idx="2">
                  <c:v>1</c:v>
                </c:pt>
              </c:numCache>
            </c:numRef>
          </c:val>
          <c:extLst>
            <c:ext xmlns:c16="http://schemas.microsoft.com/office/drawing/2014/chart" uri="{C3380CC4-5D6E-409C-BE32-E72D297353CC}">
              <c16:uniqueId val="{00000000-9388-411F-9735-07A249D1A6A6}"/>
            </c:ext>
          </c:extLst>
        </c:ser>
        <c:ser>
          <c:idx val="1"/>
          <c:order val="1"/>
          <c:tx>
            <c:strRef>
              <c:f>Лист1!$A$44</c:f>
              <c:strCache>
                <c:ptCount val="1"/>
                <c:pt idx="0">
                  <c:v>2021</c:v>
                </c:pt>
              </c:strCache>
            </c:strRef>
          </c:tx>
          <c:spPr>
            <a:solidFill>
              <a:srgbClr val="FF0000"/>
            </a:solidFill>
            <a:ln>
              <a:noFill/>
            </a:ln>
            <a:effectLst/>
          </c:spPr>
          <c:invertIfNegative val="0"/>
          <c:cat>
            <c:strRef>
              <c:f>Лист1!$B$42:$D$42</c:f>
              <c:strCache>
                <c:ptCount val="3"/>
                <c:pt idx="0">
                  <c:v>pagrindinė</c:v>
                </c:pt>
                <c:pt idx="1">
                  <c:v>parengiamoji</c:v>
                </c:pt>
                <c:pt idx="2">
                  <c:v>specialioji ir atleisti</c:v>
                </c:pt>
              </c:strCache>
            </c:strRef>
          </c:cat>
          <c:val>
            <c:numRef>
              <c:f>Лист1!$B$44:$D$44</c:f>
              <c:numCache>
                <c:formatCode>General</c:formatCode>
                <c:ptCount val="3"/>
                <c:pt idx="0">
                  <c:v>97.5</c:v>
                </c:pt>
                <c:pt idx="1">
                  <c:v>1.5</c:v>
                </c:pt>
                <c:pt idx="2">
                  <c:v>1</c:v>
                </c:pt>
              </c:numCache>
            </c:numRef>
          </c:val>
          <c:extLst>
            <c:ext xmlns:c16="http://schemas.microsoft.com/office/drawing/2014/chart" uri="{C3380CC4-5D6E-409C-BE32-E72D297353CC}">
              <c16:uniqueId val="{00000001-9388-411F-9735-07A249D1A6A6}"/>
            </c:ext>
          </c:extLst>
        </c:ser>
        <c:dLbls>
          <c:showLegendKey val="0"/>
          <c:showVal val="0"/>
          <c:showCatName val="0"/>
          <c:showSerName val="0"/>
          <c:showPercent val="0"/>
          <c:showBubbleSize val="0"/>
        </c:dLbls>
        <c:gapWidth val="150"/>
        <c:axId val="412889776"/>
        <c:axId val="412896336"/>
      </c:barChart>
      <c:catAx>
        <c:axId val="41288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ru-RU"/>
          </a:p>
        </c:txPr>
        <c:crossAx val="412896336"/>
        <c:crosses val="autoZero"/>
        <c:auto val="1"/>
        <c:lblAlgn val="ctr"/>
        <c:lblOffset val="100"/>
        <c:noMultiLvlLbl val="0"/>
      </c:catAx>
      <c:valAx>
        <c:axId val="41289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ru-RU"/>
          </a:p>
        </c:txPr>
        <c:crossAx val="4128897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ysClr val="windowText" lastClr="000000"/>
                </a:solidFill>
                <a:latin typeface="+mn-lt"/>
                <a:ea typeface="+mn-ea"/>
                <a:cs typeface="+mn-cs"/>
              </a:defRPr>
            </a:pPr>
            <a:endParaRPr lang="ru-RU"/>
          </a:p>
        </c:txPr>
      </c:dTable>
      <c:spPr>
        <a:noFill/>
        <a:ln>
          <a:noFill/>
        </a:ln>
        <a:effectLst/>
      </c:spPr>
    </c:plotArea>
    <c:plotVisOnly val="1"/>
    <c:dispBlanksAs val="gap"/>
    <c:showDLblsOverMax val="0"/>
  </c:chart>
  <c:spPr>
    <a:noFill/>
    <a:ln>
      <a:solidFill>
        <a:srgbClr val="000000"/>
      </a:solidFill>
    </a:ln>
    <a:effectLst/>
  </c:spPr>
  <c:txPr>
    <a:bodyPr/>
    <a:lstStyle/>
    <a:p>
      <a:pPr>
        <a:defRPr>
          <a:solidFill>
            <a:sysClr val="windowText" lastClr="000000"/>
          </a:solidFill>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1/14/2022</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r>
              <a:rPr lang="lt-LT" altLang="lt-LT" sz="1600" dirty="0">
                <a:solidFill>
                  <a:srgbClr val="191B0E"/>
                </a:solidFill>
                <a:latin typeface="Franklin Gothic Medium" panose="020B0603020102020204" pitchFamily="34" charset="0"/>
                <a:cs typeface="Times New Roman" panose="02020603050405020304" pitchFamily="18" charset="0"/>
              </a:rPr>
              <a:t>Parengė: Klaipėdos miesto visuomenės sveikatos </a:t>
            </a:r>
            <a:endParaRPr lang="lt-LT" altLang="lt-LT" sz="1600" dirty="0" smtClean="0">
              <a:solidFill>
                <a:srgbClr val="191B0E"/>
              </a:solidFill>
              <a:latin typeface="Franklin Gothic Medium" panose="020B0603020102020204" pitchFamily="34" charset="0"/>
              <a:cs typeface="Times New Roman" panose="02020603050405020304" pitchFamily="18" charset="0"/>
            </a:endParaRPr>
          </a:p>
          <a:p>
            <a:pPr lvl="0" algn="r" defTabSz="685800" fontAlgn="base">
              <a:lnSpc>
                <a:spcPct val="112000"/>
              </a:lnSpc>
              <a:spcBef>
                <a:spcPct val="0"/>
              </a:spcBef>
              <a:spcAft>
                <a:spcPct val="0"/>
              </a:spcAft>
              <a:buClrTx/>
              <a:buSzTx/>
            </a:pPr>
            <a:r>
              <a:rPr lang="lt-LT" altLang="lt-LT" sz="1600" dirty="0" smtClean="0">
                <a:solidFill>
                  <a:srgbClr val="191B0E"/>
                </a:solidFill>
                <a:latin typeface="Franklin Gothic Medium" panose="020B0603020102020204" pitchFamily="34" charset="0"/>
                <a:cs typeface="Times New Roman" panose="02020603050405020304" pitchFamily="18" charset="0"/>
              </a:rPr>
              <a:t>biuro visuomenės </a:t>
            </a:r>
            <a:r>
              <a:rPr lang="lt-LT" altLang="lt-LT" sz="1600" dirty="0">
                <a:solidFill>
                  <a:srgbClr val="191B0E"/>
                </a:solidFill>
                <a:latin typeface="Franklin Gothic Medium" panose="020B0603020102020204" pitchFamily="34" charset="0"/>
                <a:cs typeface="Times New Roman" panose="02020603050405020304" pitchFamily="18" charset="0"/>
              </a:rPr>
              <a:t>sveikatos specialistė   </a:t>
            </a:r>
          </a:p>
          <a:p>
            <a:pPr lvl="0" algn="r" defTabSz="685800" fontAlgn="base">
              <a:lnSpc>
                <a:spcPct val="112000"/>
              </a:lnSpc>
              <a:spcBef>
                <a:spcPct val="0"/>
              </a:spcBef>
              <a:spcAft>
                <a:spcPct val="0"/>
              </a:spcAft>
              <a:buClrTx/>
              <a:buSzTx/>
            </a:pPr>
            <a:r>
              <a:rPr lang="lt-LT" altLang="lt-LT" sz="1600" dirty="0">
                <a:solidFill>
                  <a:srgbClr val="191B0E"/>
                </a:solidFill>
                <a:latin typeface="Franklin Gothic Medium" panose="020B0603020102020204" pitchFamily="34" charset="0"/>
                <a:cs typeface="Times New Roman" panose="02020603050405020304" pitchFamily="18" charset="0"/>
              </a:rPr>
              <a:t>                             Svetlana </a:t>
            </a:r>
            <a:r>
              <a:rPr lang="lt-LT" altLang="lt-LT" sz="1600" dirty="0" err="1">
                <a:solidFill>
                  <a:srgbClr val="191B0E"/>
                </a:solidFill>
                <a:latin typeface="Franklin Gothic Medium" panose="020B0603020102020204" pitchFamily="34" charset="0"/>
                <a:cs typeface="Times New Roman" panose="02020603050405020304" pitchFamily="18" charset="0"/>
              </a:rPr>
              <a:t>Lemkienė</a:t>
            </a:r>
            <a:r>
              <a:rPr lang="lt-LT" altLang="lt-LT" sz="1600" dirty="0">
                <a:solidFill>
                  <a:srgbClr val="191B0E"/>
                </a:solidFill>
                <a:latin typeface="Franklin Gothic Medium" panose="020B0603020102020204" pitchFamily="34" charset="0"/>
                <a:cs typeface="Times New Roman" panose="02020603050405020304" pitchFamily="18" charset="0"/>
              </a:rPr>
              <a:t>  </a:t>
            </a:r>
            <a:r>
              <a:rPr lang="lt-LT" altLang="lt-LT" sz="1400" dirty="0">
                <a:solidFill>
                  <a:srgbClr val="191B0E"/>
                </a:solidFill>
                <a:latin typeface="Franklin Gothic Medium" panose="020B0603020102020204" pitchFamily="34" charset="0"/>
                <a:cs typeface="Times New Roman" panose="02020603050405020304" pitchFamily="18" charset="0"/>
              </a:rPr>
              <a:t>2022 – 01 - </a:t>
            </a:r>
            <a:r>
              <a:rPr lang="lt-LT" altLang="lt-LT" sz="1400" dirty="0" smtClean="0">
                <a:solidFill>
                  <a:srgbClr val="191B0E"/>
                </a:solidFill>
                <a:latin typeface="Franklin Gothic Medium" panose="020B0603020102020204" pitchFamily="34" charset="0"/>
                <a:cs typeface="Times New Roman" panose="02020603050405020304" pitchFamily="18" charset="0"/>
              </a:rPr>
              <a:t>11</a:t>
            </a:r>
            <a:endParaRPr lang="lt-LT" altLang="lt-LT" sz="1400" dirty="0">
              <a:solidFill>
                <a:srgbClr val="191B0E"/>
              </a:solidFill>
              <a:latin typeface="Franklin Gothic Medium" panose="020B0603020102020204" pitchFamily="34" charset="0"/>
            </a:endParaRPr>
          </a:p>
          <a:p>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8"/>
            <a:ext cx="10964978" cy="1838306"/>
          </a:xfrm>
        </p:spPr>
        <p:txBody>
          <a:bodyPr/>
          <a:lstStyle/>
          <a:p>
            <a:pPr algn="ctr"/>
            <a:r>
              <a:rPr lang="en-CA" altLang="lt-LT" sz="3600" b="1" cap="all" dirty="0" smtClean="0">
                <a:solidFill>
                  <a:srgbClr val="191B0E"/>
                </a:solidFill>
                <a:latin typeface="Franklin Gothic Book"/>
                <a:ea typeface="+mj-ea"/>
                <a:cs typeface="Times New Roman" panose="02020603050405020304" pitchFamily="18" charset="0"/>
              </a:rPr>
              <a:t>“</a:t>
            </a:r>
            <a:r>
              <a:rPr lang="lt-LT" altLang="lt-LT" sz="3600" b="1" cap="all" dirty="0" smtClean="0">
                <a:solidFill>
                  <a:srgbClr val="191B0E"/>
                </a:solidFill>
                <a:latin typeface="Franklin Gothic Book"/>
                <a:ea typeface="+mj-ea"/>
                <a:cs typeface="Times New Roman" panose="02020603050405020304" pitchFamily="18" charset="0"/>
              </a:rPr>
              <a:t>pajūrio“ </a:t>
            </a:r>
            <a:r>
              <a:rPr lang="lt-LT" altLang="lt-LT" sz="3600" b="1" cap="all" dirty="0">
                <a:solidFill>
                  <a:srgbClr val="191B0E"/>
                </a:solidFill>
                <a:latin typeface="Franklin Gothic Book"/>
                <a:ea typeface="+mj-ea"/>
                <a:cs typeface="Times New Roman" panose="02020603050405020304" pitchFamily="18" charset="0"/>
              </a:rPr>
              <a:t>progimnazijos </a:t>
            </a:r>
            <a:br>
              <a:rPr lang="lt-LT" altLang="lt-LT" sz="3600" b="1" cap="all" dirty="0">
                <a:solidFill>
                  <a:srgbClr val="191B0E"/>
                </a:solidFill>
                <a:latin typeface="Franklin Gothic Book"/>
                <a:ea typeface="+mj-ea"/>
                <a:cs typeface="Times New Roman" panose="02020603050405020304" pitchFamily="18" charset="0"/>
              </a:rPr>
            </a:br>
            <a:r>
              <a:rPr lang="lt-LT" altLang="lt-LT" sz="3600" b="1" cap="all" dirty="0">
                <a:solidFill>
                  <a:srgbClr val="191B0E"/>
                </a:solidFill>
                <a:latin typeface="Franklin Gothic Book"/>
                <a:ea typeface="+mj-ea"/>
                <a:cs typeface="Times New Roman" panose="02020603050405020304" pitchFamily="18" charset="0"/>
              </a:rPr>
              <a:t>mokinių sveikatos rodiklių </a:t>
            </a:r>
            <a:br>
              <a:rPr lang="lt-LT" altLang="lt-LT" sz="3600" b="1" cap="all" dirty="0">
                <a:solidFill>
                  <a:srgbClr val="191B0E"/>
                </a:solidFill>
                <a:latin typeface="Franklin Gothic Book"/>
                <a:ea typeface="+mj-ea"/>
                <a:cs typeface="Times New Roman" panose="02020603050405020304" pitchFamily="18" charset="0"/>
              </a:rPr>
            </a:br>
            <a:r>
              <a:rPr lang="en-CA" altLang="lt-LT" sz="3600" b="1" cap="all" dirty="0">
                <a:solidFill>
                  <a:srgbClr val="191B0E"/>
                </a:solidFill>
                <a:latin typeface="Franklin Gothic Book"/>
                <a:ea typeface="+mj-ea"/>
                <a:cs typeface="Times New Roman" panose="02020603050405020304" pitchFamily="18" charset="0"/>
              </a:rPr>
              <a:t>20</a:t>
            </a:r>
            <a:r>
              <a:rPr lang="lt-LT" altLang="lt-LT" sz="3600" b="1" cap="all" dirty="0">
                <a:solidFill>
                  <a:srgbClr val="191B0E"/>
                </a:solidFill>
                <a:latin typeface="Franklin Gothic Book"/>
                <a:ea typeface="+mj-ea"/>
                <a:cs typeface="Times New Roman" panose="02020603050405020304" pitchFamily="18" charset="0"/>
              </a:rPr>
              <a:t>21 </a:t>
            </a:r>
            <a:r>
              <a:rPr lang="lt-LT" altLang="lt-LT" sz="3600" b="1" dirty="0">
                <a:solidFill>
                  <a:srgbClr val="191B0E"/>
                </a:solidFill>
                <a:latin typeface="Franklin Gothic Book"/>
                <a:ea typeface="+mj-ea"/>
                <a:cs typeface="Times New Roman" panose="02020603050405020304" pitchFamily="18" charset="0"/>
              </a:rPr>
              <a:t>M</a:t>
            </a:r>
            <a:r>
              <a:rPr lang="lt-LT" altLang="lt-LT" sz="3600" b="1" cap="all" dirty="0">
                <a:solidFill>
                  <a:srgbClr val="191B0E"/>
                </a:solidFill>
                <a:latin typeface="Franklin Gothic Book"/>
                <a:ea typeface="+mj-ea"/>
                <a:cs typeface="Times New Roman" panose="02020603050405020304" pitchFamily="18" charset="0"/>
              </a:rPr>
              <a:t>.</a:t>
            </a:r>
            <a:r>
              <a:rPr lang="en-CA" altLang="lt-LT" sz="3600" b="1" cap="all" dirty="0">
                <a:solidFill>
                  <a:srgbClr val="191B0E"/>
                </a:solidFill>
                <a:latin typeface="Franklin Gothic Book"/>
                <a:ea typeface="+mj-ea"/>
                <a:cs typeface="Times New Roman" panose="02020603050405020304" pitchFamily="18" charset="0"/>
              </a:rPr>
              <a:t> </a:t>
            </a:r>
            <a:r>
              <a:rPr lang="lt-LT" altLang="lt-LT" sz="3600" b="1" cap="all" dirty="0">
                <a:solidFill>
                  <a:srgbClr val="191B0E"/>
                </a:solidFill>
                <a:latin typeface="Franklin Gothic Book"/>
                <a:ea typeface="+mj-ea"/>
                <a:cs typeface="Times New Roman" panose="02020603050405020304" pitchFamily="18" charset="0"/>
              </a:rPr>
              <a:t>analizė</a:t>
            </a:r>
            <a:endParaRPr lang="en-GB" sz="3600" cap="all" dirty="0">
              <a:solidFill>
                <a:srgbClr val="232461"/>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8" y="506891"/>
            <a:ext cx="3608582" cy="816185"/>
          </a:xfrm>
          <a:prstGeom prst="rect">
            <a:avLst/>
          </a:prstGeom>
        </p:spPr>
      </p:pic>
    </p:spTree>
    <p:extLst>
      <p:ext uri="{BB962C8B-B14F-4D97-AF65-F5344CB8AC3E}">
        <p14:creationId xmlns:p14="http://schemas.microsoft.com/office/powerpoint/2010/main" val="2534785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8"/>
            <a:ext cx="10964978" cy="1381105"/>
          </a:xfrm>
        </p:spPr>
        <p:txBody>
          <a:bodyPr/>
          <a:lstStyle/>
          <a:p>
            <a:pPr lvl="0" algn="ctr"/>
            <a:r>
              <a:rPr lang="en-US" altLang="lt-LT" sz="3600" b="1" cap="all" dirty="0" err="1">
                <a:solidFill>
                  <a:srgbClr val="191B0E"/>
                </a:solidFill>
                <a:latin typeface="Franklin Gothic Book"/>
                <a:ea typeface="Segoe UI Symbol" pitchFamily="34" charset="0"/>
                <a:cs typeface="Times New Roman" pitchFamily="18" charset="0"/>
              </a:rPr>
              <a:t>Dant</a:t>
            </a:r>
            <a:r>
              <a:rPr lang="lt-LT" altLang="lt-LT" sz="3600" b="1" cap="all" dirty="0">
                <a:solidFill>
                  <a:srgbClr val="191B0E"/>
                </a:solidFill>
                <a:latin typeface="Franklin Gothic Book"/>
                <a:ea typeface="Segoe UI Symbol" pitchFamily="34" charset="0"/>
                <a:cs typeface="Times New Roman" pitchFamily="18" charset="0"/>
              </a:rPr>
              <a:t>ų būklė</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8" y="506892"/>
            <a:ext cx="3813856" cy="862614"/>
          </a:xfrm>
          <a:prstGeom prst="rect">
            <a:avLst/>
          </a:prstGeom>
        </p:spPr>
      </p:pic>
      <p:sp>
        <p:nvSpPr>
          <p:cNvPr id="2" name="Antrinis pavadinimas 1"/>
          <p:cNvSpPr>
            <a:spLocks noGrp="1"/>
          </p:cNvSpPr>
          <p:nvPr>
            <p:ph type="subTitle" idx="1"/>
          </p:nvPr>
        </p:nvSpPr>
        <p:spPr/>
        <p:txBody>
          <a:bodyPr/>
          <a:lstStyle/>
          <a:p>
            <a:endParaRPr lang="lt-LT"/>
          </a:p>
        </p:txBody>
      </p:sp>
    </p:spTree>
    <p:extLst>
      <p:ext uri="{BB962C8B-B14F-4D97-AF65-F5344CB8AC3E}">
        <p14:creationId xmlns:p14="http://schemas.microsoft.com/office/powerpoint/2010/main" val="700524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tačiakampis 1"/>
          <p:cNvSpPr/>
          <p:nvPr/>
        </p:nvSpPr>
        <p:spPr>
          <a:xfrm>
            <a:off x="1541885" y="3302041"/>
            <a:ext cx="6499520"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graphicFrame>
        <p:nvGraphicFramePr>
          <p:cNvPr id="5" name="Diagrama 4"/>
          <p:cNvGraphicFramePr>
            <a:graphicFrameLocks/>
          </p:cNvGraphicFramePr>
          <p:nvPr>
            <p:extLst>
              <p:ext uri="{D42A27DB-BD31-4B8C-83A1-F6EECF244321}">
                <p14:modId xmlns:p14="http://schemas.microsoft.com/office/powerpoint/2010/main" val="1876987386"/>
              </p:ext>
            </p:extLst>
          </p:nvPr>
        </p:nvGraphicFramePr>
        <p:xfrm>
          <a:off x="1541885" y="1026367"/>
          <a:ext cx="9020367" cy="46653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4838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8"/>
            <a:ext cx="10964978" cy="1493073"/>
          </a:xfrm>
        </p:spPr>
        <p:txBody>
          <a:bodyPr/>
          <a:lstStyle/>
          <a:p>
            <a:pPr lvl="0" algn="ctr"/>
            <a:r>
              <a:rPr lang="lt-LT" altLang="lt-LT" sz="3600" cap="all" dirty="0">
                <a:solidFill>
                  <a:srgbClr val="191B0E"/>
                </a:solidFill>
                <a:latin typeface="Franklin Gothic Medium" pitchFamily="34" charset="0"/>
                <a:ea typeface="Segoe UI Symbol" panose="020B0502040204020203" pitchFamily="34" charset="0"/>
                <a:cs typeface="Times New Roman" panose="02020603050405020304" pitchFamily="18" charset="0"/>
              </a:rPr>
              <a:t>MOKINIŲ FIZINIO LAVINIMO GRUPĖS</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03" y="301619"/>
            <a:ext cx="3365987" cy="761315"/>
          </a:xfrm>
          <a:prstGeom prst="rect">
            <a:avLst/>
          </a:prstGeom>
        </p:spPr>
      </p:pic>
    </p:spTree>
    <p:extLst>
      <p:ext uri="{BB962C8B-B14F-4D97-AF65-F5344CB8AC3E}">
        <p14:creationId xmlns:p14="http://schemas.microsoft.com/office/powerpoint/2010/main" val="25214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endParaRPr lang="lt-LT" altLang="lt-LT" sz="1400" dirty="0">
              <a:solidFill>
                <a:srgbClr val="191B0E"/>
              </a:solidFill>
              <a:latin typeface="Franklin Gothic Medium" panose="020B0603020102020204" pitchFamily="34" charset="0"/>
            </a:endParaRPr>
          </a:p>
          <a:p>
            <a:endParaRPr lang="en-US" sz="2200" dirty="0">
              <a:solidFill>
                <a:srgbClr val="232461"/>
              </a:solidFill>
              <a:latin typeface="Montserrat Light" pitchFamily="2" charset="0"/>
            </a:endParaRPr>
          </a:p>
        </p:txBody>
      </p:sp>
      <p:sp>
        <p:nvSpPr>
          <p:cNvPr id="2" name="Stačiakampis 1"/>
          <p:cNvSpPr/>
          <p:nvPr/>
        </p:nvSpPr>
        <p:spPr>
          <a:xfrm>
            <a:off x="1184988" y="3302041"/>
            <a:ext cx="6856417"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graphicFrame>
        <p:nvGraphicFramePr>
          <p:cNvPr id="5" name="Diagrama 4"/>
          <p:cNvGraphicFramePr>
            <a:graphicFrameLocks/>
          </p:cNvGraphicFramePr>
          <p:nvPr>
            <p:extLst>
              <p:ext uri="{D42A27DB-BD31-4B8C-83A1-F6EECF244321}">
                <p14:modId xmlns:p14="http://schemas.microsoft.com/office/powerpoint/2010/main" val="2730535472"/>
              </p:ext>
            </p:extLst>
          </p:nvPr>
        </p:nvGraphicFramePr>
        <p:xfrm>
          <a:off x="1483567" y="951722"/>
          <a:ext cx="9227976" cy="49265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3566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1156996" y="1940766"/>
            <a:ext cx="9694506" cy="5103846"/>
          </a:xfrm>
        </p:spPr>
        <p:txBody>
          <a:bodyPr/>
          <a:lstStyle/>
          <a:p>
            <a:pPr marL="382588" lvl="0" indent="-382588" defTabSz="685800" eaLnBrk="0" fontAlgn="base" hangingPunct="0">
              <a:lnSpc>
                <a:spcPct val="94000"/>
              </a:lnSpc>
              <a:spcBef>
                <a:spcPts val="1000"/>
              </a:spcBef>
              <a:spcAft>
                <a:spcPts val="200"/>
              </a:spcAft>
              <a:buFont typeface="Franklin Gothic Book" panose="020B0503020102020204" pitchFamily="34" charset="0"/>
              <a:buChar char="■"/>
            </a:pPr>
            <a:endParaRPr lang="lt-LT" altLang="lt-LT" sz="2100" dirty="0" smtClean="0">
              <a:solidFill>
                <a:srgbClr val="191B0E"/>
              </a:solidFill>
              <a:latin typeface="Franklin Gothic Book"/>
              <a:cs typeface="Times New Roman" panose="02020603050405020304" pitchFamily="18" charset="0"/>
            </a:endParaRPr>
          </a:p>
          <a:p>
            <a:pPr marL="382588" lvl="0" indent="-382588" defTabSz="685800" eaLnBrk="0" fontAlgn="base" hangingPunct="0">
              <a:lnSpc>
                <a:spcPct val="94000"/>
              </a:lnSpc>
              <a:spcBef>
                <a:spcPts val="1000"/>
              </a:spcBef>
              <a:spcAft>
                <a:spcPts val="200"/>
              </a:spcAft>
              <a:buFont typeface="Franklin Gothic Book" panose="020B0503020102020204" pitchFamily="34" charset="0"/>
              <a:buChar char="■"/>
            </a:pPr>
            <a:endParaRPr lang="lt-LT" altLang="lt-LT" sz="2100" dirty="0">
              <a:solidFill>
                <a:srgbClr val="191B0E"/>
              </a:solidFill>
              <a:latin typeface="Franklin Gothic Book"/>
              <a:cs typeface="Times New Roman" panose="02020603050405020304" pitchFamily="18" charset="0"/>
            </a:endParaRPr>
          </a:p>
          <a:p>
            <a:pPr marL="382588" lvl="0" indent="-382588" defTabSz="685800" eaLnBrk="0" fontAlgn="base" hangingPunct="0">
              <a:lnSpc>
                <a:spcPct val="94000"/>
              </a:lnSpc>
              <a:spcBef>
                <a:spcPts val="1000"/>
              </a:spcBef>
              <a:spcAft>
                <a:spcPts val="200"/>
              </a:spcAft>
              <a:buFont typeface="Franklin Gothic Book" panose="020B0503020102020204" pitchFamily="34" charset="0"/>
              <a:buChar char="■"/>
            </a:pPr>
            <a:endParaRPr lang="lt-LT" altLang="lt-LT" sz="2100" dirty="0" smtClean="0">
              <a:solidFill>
                <a:srgbClr val="191B0E"/>
              </a:solidFill>
              <a:latin typeface="Franklin Gothic Book"/>
              <a:cs typeface="Times New Roman" panose="02020603050405020304" pitchFamily="18" charset="0"/>
            </a:endParaRPr>
          </a:p>
          <a:p>
            <a:pPr marL="382588" lvl="0" indent="-382588" defTabSz="685800" eaLnBrk="0" fontAlgn="base" hangingPunct="0">
              <a:lnSpc>
                <a:spcPct val="94000"/>
              </a:lnSpc>
              <a:spcBef>
                <a:spcPts val="1000"/>
              </a:spcBef>
              <a:spcAft>
                <a:spcPts val="200"/>
              </a:spcAft>
              <a:buFont typeface="Franklin Gothic Book" panose="020B0503020102020204" pitchFamily="34" charset="0"/>
              <a:buChar char="■"/>
            </a:pPr>
            <a:endParaRPr lang="lt-LT" altLang="lt-LT" sz="2100" dirty="0" smtClean="0">
              <a:solidFill>
                <a:srgbClr val="191B0E"/>
              </a:solidFill>
              <a:latin typeface="Franklin Gothic Book"/>
              <a:cs typeface="Times New Roman" panose="02020603050405020304" pitchFamily="18" charset="0"/>
            </a:endParaRPr>
          </a:p>
          <a:p>
            <a:pPr lvl="0" algn="ctr" defTabSz="685800" eaLnBrk="0" fontAlgn="base" hangingPunct="0">
              <a:lnSpc>
                <a:spcPct val="94000"/>
              </a:lnSpc>
              <a:spcBef>
                <a:spcPts val="1000"/>
              </a:spcBef>
              <a:spcAft>
                <a:spcPts val="200"/>
              </a:spcAft>
            </a:pPr>
            <a:endParaRPr lang="lt-LT" altLang="lt-LT" sz="3600" b="1" dirty="0" smtClean="0">
              <a:solidFill>
                <a:srgbClr val="191B0E"/>
              </a:solidFill>
              <a:latin typeface="Franklin Gothic Book"/>
              <a:ea typeface="+mj-ea"/>
              <a:cs typeface="Times New Roman" pitchFamily="18" charset="0"/>
            </a:endParaRPr>
          </a:p>
          <a:p>
            <a:pPr lvl="0" algn="ctr" defTabSz="685800" eaLnBrk="0" fontAlgn="base" hangingPunct="0">
              <a:lnSpc>
                <a:spcPct val="94000"/>
              </a:lnSpc>
              <a:spcBef>
                <a:spcPts val="1000"/>
              </a:spcBef>
              <a:spcAft>
                <a:spcPts val="200"/>
              </a:spcAft>
            </a:pPr>
            <a:endParaRPr lang="lt-LT" altLang="lt-LT" sz="3600" b="1" dirty="0">
              <a:solidFill>
                <a:srgbClr val="191B0E"/>
              </a:solidFill>
              <a:latin typeface="Franklin Gothic Book"/>
              <a:ea typeface="+mj-ea"/>
              <a:cs typeface="Times New Roman" pitchFamily="18" charset="0"/>
            </a:endParaRPr>
          </a:p>
          <a:p>
            <a:pPr lvl="0" algn="ctr" defTabSz="685800" eaLnBrk="0" fontAlgn="base" hangingPunct="0">
              <a:lnSpc>
                <a:spcPct val="94000"/>
              </a:lnSpc>
              <a:spcBef>
                <a:spcPts val="1000"/>
              </a:spcBef>
              <a:spcAft>
                <a:spcPts val="200"/>
              </a:spcAft>
            </a:pPr>
            <a:r>
              <a:rPr lang="lt-LT" altLang="lt-LT" sz="3600" b="1" dirty="0" smtClean="0">
                <a:solidFill>
                  <a:srgbClr val="191B0E"/>
                </a:solidFill>
                <a:latin typeface="Franklin Gothic Book"/>
                <a:ea typeface="+mj-ea"/>
                <a:cs typeface="Times New Roman" pitchFamily="18" charset="0"/>
              </a:rPr>
              <a:t>Apibendrinimas</a:t>
            </a:r>
            <a:r>
              <a:rPr lang="lt-LT" altLang="lt-LT" sz="3600" b="1" dirty="0">
                <a:solidFill>
                  <a:srgbClr val="191B0E"/>
                </a:solidFill>
                <a:latin typeface="Franklin Gothic Book"/>
                <a:ea typeface="+mj-ea"/>
                <a:cs typeface="Times New Roman" pitchFamily="18" charset="0"/>
              </a:rPr>
              <a:t/>
            </a:r>
            <a:br>
              <a:rPr lang="lt-LT" altLang="lt-LT" sz="3600" b="1" dirty="0">
                <a:solidFill>
                  <a:srgbClr val="191B0E"/>
                </a:solidFill>
                <a:latin typeface="Franklin Gothic Book"/>
                <a:ea typeface="+mj-ea"/>
                <a:cs typeface="Times New Roman" pitchFamily="18" charset="0"/>
              </a:rPr>
            </a:br>
            <a:endParaRPr lang="lt-LT" altLang="lt-LT" sz="2100" dirty="0">
              <a:solidFill>
                <a:srgbClr val="191B0E"/>
              </a:solidFill>
              <a:latin typeface="Franklin Gothic Book"/>
              <a:cs typeface="Times New Roman" panose="02020603050405020304" pitchFamily="18" charset="0"/>
            </a:endParaRPr>
          </a:p>
          <a:p>
            <a:pPr marL="342900" lvl="0" indent="-342900" defTabSz="685800" eaLnBrk="0" fontAlgn="base" hangingPunct="0">
              <a:lnSpc>
                <a:spcPct val="94000"/>
              </a:lnSpc>
              <a:spcBef>
                <a:spcPts val="1000"/>
              </a:spcBef>
              <a:spcAft>
                <a:spcPts val="200"/>
              </a:spcAft>
              <a:buFont typeface="Wingdings" panose="05000000000000000000" pitchFamily="2" charset="2"/>
              <a:buChar char="v"/>
            </a:pPr>
            <a:r>
              <a:rPr lang="lt-LT" altLang="lt-LT" sz="2400" dirty="0" smtClean="0">
                <a:solidFill>
                  <a:srgbClr val="191B0E"/>
                </a:solidFill>
                <a:latin typeface="Franklin Gothic Book"/>
                <a:cs typeface="Times New Roman" panose="02020603050405020304" pitchFamily="18" charset="0"/>
              </a:rPr>
              <a:t>20</a:t>
            </a:r>
            <a:r>
              <a:rPr lang="en-US" altLang="lt-LT" sz="2400" dirty="0">
                <a:solidFill>
                  <a:srgbClr val="191B0E"/>
                </a:solidFill>
                <a:latin typeface="Franklin Gothic Book"/>
                <a:cs typeface="Times New Roman" panose="02020603050405020304" pitchFamily="18" charset="0"/>
              </a:rPr>
              <a:t>2</a:t>
            </a:r>
            <a:r>
              <a:rPr lang="lt-LT" altLang="lt-LT" sz="2400" dirty="0">
                <a:solidFill>
                  <a:srgbClr val="191B0E"/>
                </a:solidFill>
                <a:latin typeface="Franklin Gothic Book"/>
                <a:cs typeface="Times New Roman" panose="02020603050405020304" pitchFamily="18" charset="0"/>
              </a:rPr>
              <a:t>1 m. profilaktiškai sveikatą pasitikrino </a:t>
            </a:r>
            <a:r>
              <a:rPr lang="lt-LT" altLang="lt-LT" sz="2400" dirty="0" smtClean="0">
                <a:solidFill>
                  <a:srgbClr val="191B0E"/>
                </a:solidFill>
                <a:latin typeface="Franklin Gothic Book"/>
                <a:cs typeface="Times New Roman" panose="02020603050405020304" pitchFamily="18" charset="0"/>
              </a:rPr>
              <a:t>91 </a:t>
            </a:r>
            <a:r>
              <a:rPr lang="lt-LT" altLang="lt-LT" sz="2400" dirty="0">
                <a:solidFill>
                  <a:srgbClr val="191B0E"/>
                </a:solidFill>
                <a:latin typeface="Franklin Gothic Book"/>
                <a:cs typeface="Times New Roman" panose="02020603050405020304" pitchFamily="18" charset="0"/>
              </a:rPr>
              <a:t>proc. mokinių. </a:t>
            </a:r>
          </a:p>
          <a:p>
            <a:pPr marL="342900" lvl="0" indent="-342900" defTabSz="685800" eaLnBrk="0" fontAlgn="base" hangingPunct="0">
              <a:lnSpc>
                <a:spcPct val="94000"/>
              </a:lnSpc>
              <a:spcBef>
                <a:spcPts val="1000"/>
              </a:spcBef>
              <a:spcAft>
                <a:spcPts val="200"/>
              </a:spcAft>
              <a:buFont typeface="Wingdings" panose="05000000000000000000" pitchFamily="2" charset="2"/>
              <a:buChar char="v"/>
            </a:pPr>
            <a:r>
              <a:rPr lang="lt-LT" altLang="lt-LT" sz="2400" dirty="0">
                <a:solidFill>
                  <a:srgbClr val="191B0E"/>
                </a:solidFill>
                <a:latin typeface="Franklin Gothic Book"/>
                <a:cs typeface="Times New Roman" panose="02020603050405020304" pitchFamily="18" charset="0"/>
              </a:rPr>
              <a:t>Įsigaliojus naujai Mokinio sveikatos pažymėjimo formai, nebenurodomi vaikų organų sistemų sutrikimai, bet šeimos gydytojas pateikia bendras arba specialiąsias rekomendacijas, kurių turi būti laikomasi mokiniams dalyvaujant ugdymo veikloje. </a:t>
            </a:r>
            <a:r>
              <a:rPr lang="lt-LT" altLang="lt-LT" sz="2400" dirty="0" smtClean="0">
                <a:solidFill>
                  <a:srgbClr val="191B0E"/>
                </a:solidFill>
                <a:latin typeface="Franklin Gothic Book"/>
                <a:cs typeface="Times New Roman" panose="02020603050405020304" pitchFamily="18" charset="0"/>
              </a:rPr>
              <a:t>7,3 </a:t>
            </a:r>
            <a:r>
              <a:rPr lang="lt-LT" altLang="lt-LT" sz="2400" dirty="0">
                <a:solidFill>
                  <a:srgbClr val="191B0E"/>
                </a:solidFill>
                <a:latin typeface="Franklin Gothic Book"/>
                <a:cs typeface="Times New Roman" panose="02020603050405020304" pitchFamily="18" charset="0"/>
              </a:rPr>
              <a:t>proc. vaikų buvo nurodytos bendros, o </a:t>
            </a:r>
            <a:r>
              <a:rPr lang="en-US" altLang="lt-LT" sz="2400" dirty="0" smtClean="0">
                <a:solidFill>
                  <a:srgbClr val="191B0E"/>
                </a:solidFill>
                <a:latin typeface="Franklin Gothic Book"/>
                <a:cs typeface="Times New Roman" panose="02020603050405020304" pitchFamily="18" charset="0"/>
              </a:rPr>
              <a:t>1</a:t>
            </a:r>
            <a:r>
              <a:rPr lang="lt-LT" altLang="lt-LT" sz="2400" dirty="0" smtClean="0">
                <a:solidFill>
                  <a:srgbClr val="191B0E"/>
                </a:solidFill>
                <a:latin typeface="Franklin Gothic Book"/>
                <a:cs typeface="Times New Roman" panose="02020603050405020304" pitchFamily="18" charset="0"/>
              </a:rPr>
              <a:t>,4 </a:t>
            </a:r>
            <a:r>
              <a:rPr lang="lt-LT" altLang="lt-LT" sz="2400" dirty="0">
                <a:solidFill>
                  <a:srgbClr val="191B0E"/>
                </a:solidFill>
                <a:latin typeface="Franklin Gothic Book"/>
                <a:cs typeface="Times New Roman" panose="02020603050405020304" pitchFamily="18" charset="0"/>
              </a:rPr>
              <a:t>proc. vaikų – specialiosios rekomendacijos. Pritaikytas maitinimas buvo paskirstas </a:t>
            </a:r>
            <a:r>
              <a:rPr lang="lt-LT" altLang="lt-LT" sz="2400" dirty="0" smtClean="0">
                <a:solidFill>
                  <a:srgbClr val="191B0E"/>
                </a:solidFill>
                <a:latin typeface="Franklin Gothic Book"/>
                <a:cs typeface="Times New Roman" panose="02020603050405020304" pitchFamily="18" charset="0"/>
              </a:rPr>
              <a:t>0,6</a:t>
            </a:r>
            <a:r>
              <a:rPr lang="en-US" altLang="lt-LT" sz="2400" dirty="0" smtClean="0">
                <a:solidFill>
                  <a:srgbClr val="191B0E"/>
                </a:solidFill>
                <a:latin typeface="Franklin Gothic Book"/>
                <a:cs typeface="Times New Roman" panose="02020603050405020304" pitchFamily="18" charset="0"/>
              </a:rPr>
              <a:t> </a:t>
            </a:r>
            <a:r>
              <a:rPr lang="en-US" altLang="lt-LT" sz="2400" dirty="0">
                <a:solidFill>
                  <a:srgbClr val="191B0E"/>
                </a:solidFill>
                <a:latin typeface="Franklin Gothic Book"/>
                <a:cs typeface="Times New Roman" panose="02020603050405020304" pitchFamily="18" charset="0"/>
              </a:rPr>
              <a:t>proc. </a:t>
            </a:r>
            <a:r>
              <a:rPr lang="lt-LT" altLang="lt-LT" sz="2400" dirty="0">
                <a:solidFill>
                  <a:srgbClr val="191B0E"/>
                </a:solidFill>
                <a:latin typeface="Franklin Gothic Book"/>
                <a:cs typeface="Times New Roman" panose="02020603050405020304" pitchFamily="18" charset="0"/>
              </a:rPr>
              <a:t>mokiniams.</a:t>
            </a:r>
          </a:p>
          <a:p>
            <a:pPr marL="342900" lvl="0" indent="-342900" defTabSz="685800" eaLnBrk="0" fontAlgn="base" hangingPunct="0">
              <a:lnSpc>
                <a:spcPct val="94000"/>
              </a:lnSpc>
              <a:spcBef>
                <a:spcPts val="1000"/>
              </a:spcBef>
              <a:spcAft>
                <a:spcPts val="200"/>
              </a:spcAft>
              <a:buFont typeface="Wingdings" panose="05000000000000000000" pitchFamily="2" charset="2"/>
              <a:buChar char="v"/>
            </a:pPr>
            <a:r>
              <a:rPr lang="lt-LT" altLang="lt-LT" sz="2400" dirty="0">
                <a:solidFill>
                  <a:srgbClr val="000000"/>
                </a:solidFill>
                <a:latin typeface="Franklin Gothic Book"/>
                <a:cs typeface="Times New Roman" panose="02020603050405020304" pitchFamily="18" charset="0"/>
              </a:rPr>
              <a:t> </a:t>
            </a:r>
            <a:r>
              <a:rPr lang="lt-LT" altLang="lt-LT" sz="2400" dirty="0" smtClean="0">
                <a:solidFill>
                  <a:srgbClr val="000000"/>
                </a:solidFill>
                <a:latin typeface="Franklin Gothic Book"/>
                <a:cs typeface="Times New Roman" panose="02020603050405020304" pitchFamily="18" charset="0"/>
              </a:rPr>
              <a:t>97,8 </a:t>
            </a:r>
            <a:r>
              <a:rPr lang="lt-LT" altLang="lt-LT" sz="2400" dirty="0">
                <a:solidFill>
                  <a:srgbClr val="000000"/>
                </a:solidFill>
                <a:latin typeface="Franklin Gothic Book"/>
                <a:cs typeface="Times New Roman" panose="02020603050405020304" pitchFamily="18" charset="0"/>
              </a:rPr>
              <a:t>proc. mokinių iš pasitikrinusiųjų priskirti pagrindinei fizinio ugdymo grupei.</a:t>
            </a:r>
            <a:endParaRPr lang="lt-LT" altLang="lt-LT" sz="2400" dirty="0">
              <a:solidFill>
                <a:srgbClr val="191B0E"/>
              </a:solidFill>
              <a:latin typeface="Franklin Gothic Book"/>
              <a:cs typeface="Times New Roman" panose="02020603050405020304" pitchFamily="18" charset="0"/>
            </a:endParaRPr>
          </a:p>
          <a:p>
            <a:pPr marL="342900" lvl="0" indent="-342900" defTabSz="685800" eaLnBrk="0" fontAlgn="base" hangingPunct="0">
              <a:lnSpc>
                <a:spcPct val="94000"/>
              </a:lnSpc>
              <a:spcBef>
                <a:spcPts val="1000"/>
              </a:spcBef>
              <a:spcAft>
                <a:spcPts val="200"/>
              </a:spcAft>
              <a:buFont typeface="Wingdings" panose="05000000000000000000" pitchFamily="2" charset="2"/>
              <a:buChar char="v"/>
            </a:pPr>
            <a:r>
              <a:rPr lang="lt-LT" altLang="lt-LT" sz="2400" dirty="0" smtClean="0">
                <a:solidFill>
                  <a:srgbClr val="000000"/>
                </a:solidFill>
                <a:latin typeface="Franklin Gothic Book"/>
                <a:cs typeface="Times New Roman" panose="02020603050405020304" pitchFamily="18" charset="0"/>
              </a:rPr>
              <a:t>12</a:t>
            </a:r>
            <a:r>
              <a:rPr lang="en-US" altLang="lt-LT" sz="2400" dirty="0" smtClean="0">
                <a:solidFill>
                  <a:srgbClr val="000000"/>
                </a:solidFill>
                <a:latin typeface="Franklin Gothic Book"/>
                <a:cs typeface="Times New Roman" panose="02020603050405020304" pitchFamily="18" charset="0"/>
              </a:rPr>
              <a:t> </a:t>
            </a:r>
            <a:r>
              <a:rPr lang="en-US" altLang="lt-LT" sz="2400" dirty="0">
                <a:solidFill>
                  <a:srgbClr val="000000"/>
                </a:solidFill>
                <a:latin typeface="Franklin Gothic Book"/>
                <a:cs typeface="Times New Roman" panose="02020603050405020304" pitchFamily="18" charset="0"/>
              </a:rPr>
              <a:t>proc.</a:t>
            </a:r>
            <a:r>
              <a:rPr lang="lt-LT" altLang="lt-LT" sz="2400" dirty="0">
                <a:solidFill>
                  <a:srgbClr val="000000"/>
                </a:solidFill>
                <a:latin typeface="Franklin Gothic Book"/>
                <a:cs typeface="Times New Roman" panose="02020603050405020304" pitchFamily="18" charset="0"/>
              </a:rPr>
              <a:t> mokinių turėjo per didelį, o 8</a:t>
            </a:r>
            <a:r>
              <a:rPr lang="en-US" altLang="lt-LT" sz="2400" dirty="0" smtClean="0">
                <a:solidFill>
                  <a:srgbClr val="000000"/>
                </a:solidFill>
                <a:latin typeface="Franklin Gothic Book"/>
                <a:cs typeface="Times New Roman" panose="02020603050405020304" pitchFamily="18" charset="0"/>
              </a:rPr>
              <a:t> </a:t>
            </a:r>
            <a:r>
              <a:rPr lang="en-US" altLang="lt-LT" sz="2400" dirty="0">
                <a:solidFill>
                  <a:srgbClr val="000000"/>
                </a:solidFill>
                <a:latin typeface="Franklin Gothic Book"/>
                <a:cs typeface="Times New Roman" panose="02020603050405020304" pitchFamily="18" charset="0"/>
              </a:rPr>
              <a:t>proc. </a:t>
            </a:r>
            <a:r>
              <a:rPr lang="lt-LT" altLang="lt-LT" sz="2400" dirty="0">
                <a:solidFill>
                  <a:srgbClr val="000000"/>
                </a:solidFill>
                <a:latin typeface="Franklin Gothic Book"/>
                <a:cs typeface="Times New Roman" panose="02020603050405020304" pitchFamily="18" charset="0"/>
              </a:rPr>
              <a:t>mokinių – per mažą svorį.</a:t>
            </a:r>
          </a:p>
          <a:p>
            <a:pPr marL="342900" lvl="0" indent="-342900" defTabSz="685800" eaLnBrk="0" fontAlgn="base" hangingPunct="0">
              <a:lnSpc>
                <a:spcPct val="94000"/>
              </a:lnSpc>
              <a:spcBef>
                <a:spcPts val="1000"/>
              </a:spcBef>
              <a:spcAft>
                <a:spcPts val="200"/>
              </a:spcAft>
              <a:buFont typeface="Wingdings" panose="05000000000000000000" pitchFamily="2" charset="2"/>
              <a:buChar char="v"/>
            </a:pPr>
            <a:r>
              <a:rPr lang="lt-LT" altLang="lt-LT" sz="2400" dirty="0" smtClean="0">
                <a:solidFill>
                  <a:srgbClr val="191B0E"/>
                </a:solidFill>
                <a:latin typeface="Franklin Gothic Book"/>
              </a:rPr>
              <a:t>19 </a:t>
            </a:r>
            <a:r>
              <a:rPr lang="lt-LT" altLang="lt-LT" sz="2400" dirty="0">
                <a:solidFill>
                  <a:srgbClr val="191B0E"/>
                </a:solidFill>
                <a:latin typeface="Franklin Gothic Book"/>
              </a:rPr>
              <a:t>proc. mokinių turėjo žandikaulių patologiją ir </a:t>
            </a:r>
            <a:r>
              <a:rPr lang="lt-LT" altLang="lt-LT" sz="2400" dirty="0" smtClean="0">
                <a:solidFill>
                  <a:srgbClr val="191B0E"/>
                </a:solidFill>
                <a:latin typeface="Franklin Gothic Book"/>
              </a:rPr>
              <a:t>20 </a:t>
            </a:r>
            <a:r>
              <a:rPr lang="lt-LT" altLang="lt-LT" sz="2400" dirty="0">
                <a:solidFill>
                  <a:srgbClr val="191B0E"/>
                </a:solidFill>
                <a:latin typeface="Franklin Gothic Book"/>
              </a:rPr>
              <a:t>proc.- turėjo pavienių dantų </a:t>
            </a:r>
            <a:r>
              <a:rPr lang="lt-LT" altLang="lt-LT" sz="2400" dirty="0" err="1">
                <a:solidFill>
                  <a:srgbClr val="191B0E"/>
                </a:solidFill>
                <a:latin typeface="Franklin Gothic Book"/>
              </a:rPr>
              <a:t>sąkandžio</a:t>
            </a:r>
            <a:r>
              <a:rPr lang="lt-LT" altLang="lt-LT" sz="2400" dirty="0">
                <a:solidFill>
                  <a:srgbClr val="191B0E"/>
                </a:solidFill>
                <a:latin typeface="Franklin Gothic Book"/>
              </a:rPr>
              <a:t> patologiją</a:t>
            </a:r>
            <a:r>
              <a:rPr lang="lt-LT" altLang="lt-LT" sz="2400" i="1" dirty="0">
                <a:solidFill>
                  <a:srgbClr val="191B0E"/>
                </a:solidFill>
                <a:latin typeface="Franklin Gothic Book"/>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2305526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1156996" y="1530221"/>
            <a:ext cx="9806473" cy="4161452"/>
          </a:xfrm>
        </p:spPr>
        <p:txBody>
          <a:bodyPr/>
          <a:lstStyle/>
          <a:p>
            <a:pPr lvl="0" algn="ctr" defTabSz="685800" eaLnBrk="0" fontAlgn="base" hangingPunct="0">
              <a:lnSpc>
                <a:spcPct val="94000"/>
              </a:lnSpc>
              <a:spcBef>
                <a:spcPts val="1000"/>
              </a:spcBef>
              <a:spcAft>
                <a:spcPts val="200"/>
              </a:spcAft>
              <a:defRPr/>
            </a:pPr>
            <a:r>
              <a:rPr lang="lt-LT" sz="3600" dirty="0" smtClean="0">
                <a:solidFill>
                  <a:srgbClr val="191B0E"/>
                </a:solidFill>
                <a:latin typeface="Franklin Gothic Medium" pitchFamily="34" charset="0"/>
                <a:cs typeface="Times New Roman" pitchFamily="18" charset="0"/>
              </a:rPr>
              <a:t>Rekomendacijos</a:t>
            </a:r>
          </a:p>
          <a:p>
            <a:pPr lvl="0" algn="ctr" defTabSz="685800" eaLnBrk="0" fontAlgn="base" hangingPunct="0">
              <a:lnSpc>
                <a:spcPct val="94000"/>
              </a:lnSpc>
              <a:spcBef>
                <a:spcPts val="1000"/>
              </a:spcBef>
              <a:spcAft>
                <a:spcPts val="200"/>
              </a:spcAft>
              <a:defRPr/>
            </a:pPr>
            <a:endParaRPr lang="lt-LT" sz="3600" dirty="0" smtClean="0">
              <a:solidFill>
                <a:srgbClr val="191B0E"/>
              </a:solidFill>
              <a:latin typeface="Franklin Gothic Medium" pitchFamily="34" charset="0"/>
              <a:cs typeface="Times New Roman" pitchFamily="18" charset="0"/>
            </a:endParaRPr>
          </a:p>
          <a:p>
            <a:pPr marL="382588" lvl="0" indent="-382588" defTabSz="685800" eaLnBrk="0" fontAlgn="base" hangingPunct="0">
              <a:lnSpc>
                <a:spcPct val="94000"/>
              </a:lnSpc>
              <a:spcBef>
                <a:spcPts val="1000"/>
              </a:spcBef>
              <a:spcAft>
                <a:spcPts val="200"/>
              </a:spcAft>
              <a:buFont typeface="Wingdings" panose="05000000000000000000" pitchFamily="2" charset="2"/>
              <a:buChar char="ü"/>
              <a:defRPr/>
            </a:pPr>
            <a:r>
              <a:rPr lang="lt-LT" sz="2400" dirty="0">
                <a:solidFill>
                  <a:srgbClr val="191B0E"/>
                </a:solidFill>
                <a:latin typeface="Franklin Gothic Medium" pitchFamily="34" charset="0"/>
                <a:cs typeface="Times New Roman" pitchFamily="18" charset="0"/>
              </a:rPr>
              <a:t>F</a:t>
            </a:r>
            <a:r>
              <a:rPr lang="en-US" sz="2400" dirty="0" err="1" smtClean="0">
                <a:solidFill>
                  <a:srgbClr val="191B0E"/>
                </a:solidFill>
                <a:latin typeface="Franklin Gothic Book"/>
                <a:cs typeface="Times New Roman" pitchFamily="18" charset="0"/>
              </a:rPr>
              <a:t>ormuoti</a:t>
            </a:r>
            <a:r>
              <a:rPr lang="en-US" sz="2400" dirty="0" smtClean="0">
                <a:solidFill>
                  <a:srgbClr val="191B0E"/>
                </a:solidFill>
                <a:latin typeface="Franklin Gothic Book"/>
                <a:cs typeface="Times New Roman" pitchFamily="18" charset="0"/>
              </a:rPr>
              <a:t> </a:t>
            </a:r>
            <a:r>
              <a:rPr lang="lt-LT" sz="2400" dirty="0" smtClean="0">
                <a:solidFill>
                  <a:srgbClr val="191B0E"/>
                </a:solidFill>
                <a:latin typeface="Franklin Gothic Book"/>
                <a:cs typeface="Times New Roman" pitchFamily="18" charset="0"/>
              </a:rPr>
              <a:t> </a:t>
            </a:r>
            <a:r>
              <a:rPr lang="en-US" sz="2400" dirty="0" err="1">
                <a:solidFill>
                  <a:srgbClr val="191B0E"/>
                </a:solidFill>
                <a:latin typeface="Franklin Gothic Book"/>
                <a:cs typeface="Times New Roman" pitchFamily="18" charset="0"/>
              </a:rPr>
              <a:t>sveikos</a:t>
            </a:r>
            <a:r>
              <a:rPr lang="en-US" sz="2400" dirty="0">
                <a:solidFill>
                  <a:srgbClr val="191B0E"/>
                </a:solidFill>
                <a:latin typeface="Franklin Gothic Book"/>
                <a:cs typeface="Times New Roman" pitchFamily="18" charset="0"/>
              </a:rPr>
              <a:t> </a:t>
            </a:r>
            <a:r>
              <a:rPr lang="en-US" sz="2400" dirty="0" err="1">
                <a:solidFill>
                  <a:srgbClr val="191B0E"/>
                </a:solidFill>
                <a:latin typeface="Franklin Gothic Book"/>
                <a:cs typeface="Times New Roman" pitchFamily="18" charset="0"/>
              </a:rPr>
              <a:t>gyvensenos</a:t>
            </a:r>
            <a:r>
              <a:rPr lang="en-US" sz="2400" dirty="0">
                <a:solidFill>
                  <a:srgbClr val="191B0E"/>
                </a:solidFill>
                <a:latin typeface="Franklin Gothic Book"/>
                <a:cs typeface="Times New Roman" pitchFamily="18" charset="0"/>
              </a:rPr>
              <a:t> </a:t>
            </a:r>
            <a:r>
              <a:rPr lang="lt-LT" sz="2400" dirty="0">
                <a:solidFill>
                  <a:srgbClr val="191B0E"/>
                </a:solidFill>
                <a:latin typeface="Franklin Gothic Book"/>
                <a:cs typeface="Times New Roman" pitchFamily="18" charset="0"/>
              </a:rPr>
              <a:t>įgūdžius bendromis mokytojų/auklėtojų ir bendruomenės pastangomis, kurti sveikatai palankią ir saugią  aplinką. </a:t>
            </a:r>
          </a:p>
          <a:p>
            <a:pPr marL="382588" lvl="0" indent="-382588" defTabSz="685800" eaLnBrk="0" fontAlgn="base" hangingPunct="0">
              <a:lnSpc>
                <a:spcPct val="94000"/>
              </a:lnSpc>
              <a:spcBef>
                <a:spcPts val="1000"/>
              </a:spcBef>
              <a:spcAft>
                <a:spcPts val="200"/>
              </a:spcAft>
              <a:buFont typeface="Wingdings" panose="05000000000000000000" pitchFamily="2" charset="2"/>
              <a:buChar char="ü"/>
              <a:defRPr/>
            </a:pPr>
            <a:r>
              <a:rPr lang="lt-LT" sz="2400" dirty="0">
                <a:solidFill>
                  <a:srgbClr val="191B0E"/>
                </a:solidFill>
                <a:latin typeface="Franklin Gothic Book"/>
                <a:cs typeface="Times New Roman" pitchFamily="18" charset="0"/>
              </a:rPr>
              <a:t>Siekti  sveikatos ugdymą vykdyti visomis kryptimis, ypatingą dėmesį</a:t>
            </a:r>
          </a:p>
          <a:p>
            <a:pPr marL="382588" lvl="0" indent="-382588" defTabSz="685800" eaLnBrk="0" fontAlgn="base" hangingPunct="0">
              <a:lnSpc>
                <a:spcPct val="94000"/>
              </a:lnSpc>
              <a:spcBef>
                <a:spcPts val="1000"/>
              </a:spcBef>
              <a:spcAft>
                <a:spcPts val="200"/>
              </a:spcAft>
              <a:defRPr/>
            </a:pPr>
            <a:r>
              <a:rPr lang="lt-LT" sz="2400" dirty="0">
                <a:solidFill>
                  <a:srgbClr val="191B0E"/>
                </a:solidFill>
                <a:latin typeface="Franklin Gothic Book"/>
                <a:cs typeface="Times New Roman" pitchFamily="18" charset="0"/>
              </a:rPr>
              <a:t>      skiriant regos sutrikimams ir kvėpavimo sistemos ligų profilaktikai,</a:t>
            </a:r>
          </a:p>
          <a:p>
            <a:pPr marL="382588" lvl="0" indent="-382588" defTabSz="685800" eaLnBrk="0" fontAlgn="base" hangingPunct="0">
              <a:lnSpc>
                <a:spcPct val="94000"/>
              </a:lnSpc>
              <a:spcBef>
                <a:spcPts val="1000"/>
              </a:spcBef>
              <a:spcAft>
                <a:spcPts val="200"/>
              </a:spcAft>
              <a:defRPr/>
            </a:pPr>
            <a:r>
              <a:rPr lang="lt-LT" sz="2400" dirty="0">
                <a:solidFill>
                  <a:srgbClr val="191B0E"/>
                </a:solidFill>
                <a:latin typeface="Franklin Gothic Book"/>
                <a:cs typeface="Times New Roman" pitchFamily="18" charset="0"/>
              </a:rPr>
              <a:t>      fizinio aktyvumo ir saugaus elgesio,  bei tinkamos mitybos skatinimui.</a:t>
            </a:r>
          </a:p>
          <a:p>
            <a:pPr marL="382588" lvl="0" indent="-382588" defTabSz="685800" eaLnBrk="0" fontAlgn="base" hangingPunct="0">
              <a:lnSpc>
                <a:spcPct val="94000"/>
              </a:lnSpc>
              <a:spcBef>
                <a:spcPts val="1000"/>
              </a:spcBef>
              <a:spcAft>
                <a:spcPts val="200"/>
              </a:spcAft>
              <a:buFont typeface="Wingdings" panose="05000000000000000000" pitchFamily="2" charset="2"/>
              <a:buChar char="ü"/>
              <a:defRPr/>
            </a:pPr>
            <a:r>
              <a:rPr lang="lt-LT" sz="2400" dirty="0">
                <a:solidFill>
                  <a:srgbClr val="191B0E"/>
                </a:solidFill>
                <a:latin typeface="Franklin Gothic Book"/>
                <a:cs typeface="Times New Roman" pitchFamily="18" charset="0"/>
              </a:rPr>
              <a:t>Sulaukti iš šeimos gydytojų visų rekomendacijų dėl vaiko galimybių dalyvauti ugdymo veikloje.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695831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867747" y="2136710"/>
            <a:ext cx="10207690" cy="3657600"/>
          </a:xfrm>
        </p:spPr>
        <p:txBody>
          <a:bodyPr/>
          <a:lstStyle/>
          <a:p>
            <a:pPr lvl="0"/>
            <a:endParaRPr lang="lt-LT" cap="all" dirty="0" smtClean="0">
              <a:solidFill>
                <a:srgbClr val="232461"/>
              </a:solidFill>
              <a:latin typeface="Montserrat Medium" pitchFamily="2" charset="0"/>
              <a:cs typeface="Rando" pitchFamily="2" charset="77"/>
            </a:endParaRPr>
          </a:p>
          <a:p>
            <a:pPr lvl="0"/>
            <a:endParaRPr lang="lt-LT" cap="all" dirty="0">
              <a:solidFill>
                <a:srgbClr val="232461"/>
              </a:solidFill>
              <a:latin typeface="Montserrat Medium" pitchFamily="2" charset="0"/>
              <a:cs typeface="Rando" pitchFamily="2" charset="77"/>
            </a:endParaRPr>
          </a:p>
          <a:p>
            <a:pPr lvl="0"/>
            <a:endParaRPr lang="lt-LT" cap="all" dirty="0" smtClean="0">
              <a:solidFill>
                <a:srgbClr val="232461"/>
              </a:solidFill>
              <a:latin typeface="Montserrat Medium" pitchFamily="2" charset="0"/>
              <a:cs typeface="Rando" pitchFamily="2" charset="77"/>
            </a:endParaRPr>
          </a:p>
          <a:p>
            <a:pPr lvl="0"/>
            <a:endParaRPr lang="lt-LT" sz="2800" cap="all" dirty="0" smtClean="0">
              <a:solidFill>
                <a:srgbClr val="232461"/>
              </a:solidFill>
              <a:latin typeface="Montserrat Medium" pitchFamily="2" charset="0"/>
              <a:cs typeface="Rando" pitchFamily="2" charset="77"/>
            </a:endParaRPr>
          </a:p>
          <a:p>
            <a:pPr lvl="0"/>
            <a:endParaRPr lang="lt-LT" sz="2800" cap="all" dirty="0">
              <a:solidFill>
                <a:srgbClr val="232461"/>
              </a:solidFill>
              <a:latin typeface="Montserrat Medium" pitchFamily="2" charset="0"/>
              <a:cs typeface="Rando" pitchFamily="2" charset="77"/>
            </a:endParaRPr>
          </a:p>
          <a:p>
            <a:pPr lvl="0"/>
            <a:endParaRPr lang="lt-LT" sz="2800" cap="all" dirty="0" smtClean="0">
              <a:solidFill>
                <a:srgbClr val="232461"/>
              </a:solidFill>
              <a:latin typeface="Montserrat Medium" pitchFamily="2" charset="0"/>
              <a:cs typeface="Rando" pitchFamily="2" charset="77"/>
            </a:endParaRPr>
          </a:p>
          <a:p>
            <a:pPr lvl="0"/>
            <a:r>
              <a:rPr lang="lt-LT" sz="3000" cap="all" dirty="0" smtClean="0">
                <a:solidFill>
                  <a:srgbClr val="232461"/>
                </a:solidFill>
                <a:latin typeface="Montserrat Medium" pitchFamily="2" charset="0"/>
                <a:cs typeface="Rando" pitchFamily="2" charset="77"/>
              </a:rPr>
              <a:t>MUS </a:t>
            </a:r>
            <a:r>
              <a:rPr lang="lt-LT" sz="3000" cap="all" dirty="0">
                <a:solidFill>
                  <a:srgbClr val="232461"/>
                </a:solidFill>
                <a:latin typeface="Montserrat Medium" pitchFamily="2" charset="0"/>
                <a:cs typeface="Rando" pitchFamily="2" charset="77"/>
              </a:rPr>
              <a:t>RASITE:</a:t>
            </a:r>
          </a:p>
          <a:p>
            <a:pPr lvl="0"/>
            <a:r>
              <a:rPr lang="lt-LT" sz="2800" dirty="0">
                <a:solidFill>
                  <a:srgbClr val="232461"/>
                </a:solidFill>
                <a:latin typeface="Montserrat Medium" pitchFamily="2" charset="0"/>
                <a:cs typeface="Rando" pitchFamily="2" charset="77"/>
              </a:rPr>
              <a:t>T</a:t>
            </a:r>
            <a:r>
              <a:rPr lang="lt-LT" sz="2800" dirty="0" smtClean="0">
                <a:solidFill>
                  <a:srgbClr val="232461"/>
                </a:solidFill>
                <a:latin typeface="Montserrat Medium" pitchFamily="2" charset="0"/>
                <a:cs typeface="Rando" pitchFamily="2" charset="77"/>
              </a:rPr>
              <a:t>aikos pr. 76, </a:t>
            </a:r>
            <a:r>
              <a:rPr lang="lt-LT" sz="2800" dirty="0">
                <a:solidFill>
                  <a:srgbClr val="232461"/>
                </a:solidFill>
                <a:latin typeface="Montserrat Medium" pitchFamily="2" charset="0"/>
                <a:cs typeface="Rando" pitchFamily="2" charset="77"/>
              </a:rPr>
              <a:t>K</a:t>
            </a:r>
            <a:r>
              <a:rPr lang="lt-LT" sz="2800" dirty="0" smtClean="0">
                <a:solidFill>
                  <a:srgbClr val="232461"/>
                </a:solidFill>
                <a:latin typeface="Montserrat Medium" pitchFamily="2" charset="0"/>
                <a:cs typeface="Rando" pitchFamily="2" charset="77"/>
              </a:rPr>
              <a:t>laipėda</a:t>
            </a:r>
          </a:p>
          <a:p>
            <a:pPr lvl="0"/>
            <a:r>
              <a:rPr lang="lt-LT" sz="2800" dirty="0" smtClean="0">
                <a:solidFill>
                  <a:srgbClr val="232461"/>
                </a:solidFill>
                <a:latin typeface="Montserrat Medium" pitchFamily="2" charset="0"/>
                <a:cs typeface="Rando" pitchFamily="2" charset="77"/>
              </a:rPr>
              <a:t>tel. (8 46) 234796</a:t>
            </a:r>
          </a:p>
          <a:p>
            <a:pPr lvl="0"/>
            <a:r>
              <a:rPr lang="lt-LT" sz="2800" dirty="0" smtClean="0">
                <a:solidFill>
                  <a:srgbClr val="232461"/>
                </a:solidFill>
                <a:latin typeface="Montserrat Medium" pitchFamily="2" charset="0"/>
                <a:cs typeface="Rando" pitchFamily="2" charset="77"/>
              </a:rPr>
              <a:t>el. p. </a:t>
            </a:r>
            <a:r>
              <a:rPr lang="lt-LT" sz="2800" dirty="0" err="1" smtClean="0">
                <a:solidFill>
                  <a:srgbClr val="232461"/>
                </a:solidFill>
                <a:latin typeface="Montserrat Medium" pitchFamily="2" charset="0"/>
                <a:cs typeface="Rando" pitchFamily="2" charset="77"/>
              </a:rPr>
              <a:t>info@sveikatosbiuras.lt</a:t>
            </a:r>
            <a:endParaRPr lang="lt-LT" sz="2800" dirty="0" smtClean="0">
              <a:solidFill>
                <a:srgbClr val="232461"/>
              </a:solidFill>
              <a:latin typeface="Montserrat Medium" pitchFamily="2" charset="0"/>
              <a:cs typeface="Rando" pitchFamily="2" charset="77"/>
            </a:endParaRPr>
          </a:p>
          <a:p>
            <a:pPr lvl="0"/>
            <a:r>
              <a:rPr lang="lt-LT" sz="2800" dirty="0" smtClean="0">
                <a:solidFill>
                  <a:srgbClr val="232461"/>
                </a:solidFill>
                <a:latin typeface="Montserrat Medium" pitchFamily="2" charset="0"/>
                <a:cs typeface="Rando" pitchFamily="2" charset="77"/>
              </a:rPr>
              <a:t>www.sveikatosbiuras.lt</a:t>
            </a:r>
          </a:p>
          <a:p>
            <a:pPr lvl="0"/>
            <a:r>
              <a:rPr lang="lt-LT" sz="2800" dirty="0" smtClean="0">
                <a:solidFill>
                  <a:srgbClr val="232461"/>
                </a:solidFill>
                <a:latin typeface="Montserrat Medium" pitchFamily="2" charset="0"/>
                <a:cs typeface="Rando" pitchFamily="2" charset="77"/>
              </a:rPr>
              <a:t>www.facebook.com/biuras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spc="0" normalizeH="0" baseline="0" noProof="0" dirty="0">
              <a:ln>
                <a:noFill/>
              </a:ln>
              <a:solidFill>
                <a:srgbClr val="232461"/>
              </a:solidFill>
              <a:effectLst/>
              <a:uLnTx/>
              <a:uFillTx/>
              <a:latin typeface="Montserrat Medium" pitchFamily="2" charset="0"/>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20" y="208312"/>
            <a:ext cx="4029379" cy="911361"/>
          </a:xfrm>
          <a:prstGeom prst="rect">
            <a:avLst/>
          </a:prstGeom>
        </p:spPr>
      </p:pic>
    </p:spTree>
    <p:extLst>
      <p:ext uri="{BB962C8B-B14F-4D97-AF65-F5344CB8AC3E}">
        <p14:creationId xmlns:p14="http://schemas.microsoft.com/office/powerpoint/2010/main" val="1252692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287624" y="1940768"/>
            <a:ext cx="9759821" cy="4124130"/>
          </a:xfrm>
        </p:spPr>
        <p:txBody>
          <a:bodyPr>
            <a:normAutofit/>
          </a:bodyPr>
          <a:lstStyle/>
          <a:p>
            <a:pPr marL="382588" lvl="0" indent="-382588" algn="just" defTabSz="685800" fontAlgn="base">
              <a:lnSpc>
                <a:spcPct val="94000"/>
              </a:lnSpc>
              <a:spcAft>
                <a:spcPts val="200"/>
              </a:spcAft>
              <a:buClrTx/>
              <a:buSzTx/>
              <a:buFont typeface="Wingdings" panose="05000000000000000000" pitchFamily="2" charset="2"/>
              <a:buChar char="v"/>
            </a:pPr>
            <a:r>
              <a:rPr lang="lt-LT" altLang="lt-LT" sz="2400" dirty="0">
                <a:solidFill>
                  <a:srgbClr val="191B0E"/>
                </a:solidFill>
                <a:latin typeface="Franklin Gothic Book"/>
                <a:cs typeface="Times New Roman" panose="02020603050405020304" pitchFamily="18" charset="0"/>
              </a:rPr>
              <a:t>Lietuvos Respublikos sveikatos apsaugos ministro 2011 m. rugpjūčio 10 d. įsakymu Nr. V-773 patvirtintos Lietuvos higienos normos HN 21:2011 ,,Mokykla, vykdanti bendrojo ugdymo programas. Bendrieji sveikatos saugos reikalavimai” (Žin., 2011, Nr. 103-4858 ) 98 punkte nurodyta, kad mokyklos vadovas ar jo įgaliotas asmuo turi užtikrinti, kad mokiniai iki 18 metų ugdymo procese dalyvautų pasitikrinę sveikatą ir pateikę mokinio sveikatos pažymėjimą, išduotą ne anksčiau kaip prieš metus. </a:t>
            </a:r>
          </a:p>
          <a:p>
            <a:pPr marL="382588" lvl="0" indent="-382588" algn="just" defTabSz="685800" fontAlgn="base">
              <a:lnSpc>
                <a:spcPct val="94000"/>
              </a:lnSpc>
              <a:spcAft>
                <a:spcPts val="200"/>
              </a:spcAft>
              <a:buClrTx/>
              <a:buSzTx/>
              <a:buFont typeface="Wingdings" panose="05000000000000000000" pitchFamily="2" charset="2"/>
              <a:buChar char="v"/>
            </a:pPr>
            <a:r>
              <a:rPr lang="lt-LT" altLang="lt-LT" sz="2400" dirty="0">
                <a:solidFill>
                  <a:srgbClr val="191B0E"/>
                </a:solidFill>
                <a:latin typeface="Franklin Gothic Book"/>
                <a:cs typeface="Times New Roman" panose="02020603050405020304" pitchFamily="18" charset="0"/>
              </a:rPr>
              <a:t>     Naujoje mokykloje pradėję mokytis mokiniai mokinio sveikatos pažymėjimą turi pateikti iki einamųjų metų rugsėjo 15 d. </a:t>
            </a:r>
          </a:p>
          <a:p>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1418253" y="1017037"/>
            <a:ext cx="9787812" cy="494522"/>
          </a:xfrm>
        </p:spPr>
        <p:txBody>
          <a:bodyPr/>
          <a:lstStyle/>
          <a:p>
            <a:pPr lvl="0" algn="ctr"/>
            <a:r>
              <a:rPr lang="lt-LT" altLang="lt-LT" sz="2800" b="1" i="1" dirty="0" smtClean="0">
                <a:solidFill>
                  <a:srgbClr val="191B0E"/>
                </a:solidFill>
                <a:latin typeface="Franklin Gothic Book"/>
                <a:ea typeface="+mj-ea"/>
                <a:cs typeface="Times New Roman" pitchFamily="18" charset="0"/>
              </a:rPr>
              <a:t>Vaikų </a:t>
            </a:r>
            <a:r>
              <a:rPr lang="lt-LT" altLang="lt-LT" sz="2800" b="1" i="1" dirty="0">
                <a:solidFill>
                  <a:srgbClr val="191B0E"/>
                </a:solidFill>
                <a:latin typeface="Franklin Gothic Book"/>
                <a:ea typeface="+mj-ea"/>
                <a:cs typeface="Times New Roman" pitchFamily="18" charset="0"/>
              </a:rPr>
              <a:t>sveikatos analizės aprašymas (</a:t>
            </a:r>
            <a:r>
              <a:rPr lang="en-US" altLang="lt-LT" sz="2800" b="1" i="1" dirty="0">
                <a:solidFill>
                  <a:srgbClr val="191B0E"/>
                </a:solidFill>
                <a:latin typeface="Franklin Gothic Book"/>
                <a:ea typeface="+mj-ea"/>
                <a:cs typeface="Times New Roman" pitchFamily="18" charset="0"/>
              </a:rPr>
              <a:t>1</a:t>
            </a:r>
            <a:r>
              <a:rPr lang="lt-LT" altLang="lt-LT" sz="2800" b="1" i="1" dirty="0" smtClean="0">
                <a:solidFill>
                  <a:srgbClr val="191B0E"/>
                </a:solidFill>
                <a:latin typeface="Franklin Gothic Book"/>
                <a:ea typeface="+mj-ea"/>
                <a:cs typeface="Times New Roman" pitchFamily="18" charset="0"/>
              </a:rPr>
              <a:t>)</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4246149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324947" y="1978089"/>
            <a:ext cx="9554548" cy="4590661"/>
          </a:xfrm>
        </p:spPr>
        <p:txBody>
          <a:bodyPr>
            <a:normAutofit fontScale="85000" lnSpcReduction="20000"/>
          </a:bodyPr>
          <a:lstStyle/>
          <a:p>
            <a:pPr marL="457200" lvl="0" indent="-457200" defTabSz="685800" fontAlgn="base">
              <a:lnSpc>
                <a:spcPct val="94000"/>
              </a:lnSpc>
              <a:spcAft>
                <a:spcPts val="200"/>
              </a:spcAft>
              <a:buClrTx/>
              <a:buSzTx/>
              <a:buFont typeface="Wingdings" panose="05000000000000000000" pitchFamily="2" charset="2"/>
              <a:buChar char="v"/>
            </a:pPr>
            <a:r>
              <a:rPr lang="lt-LT" altLang="lt-LT" sz="2800" dirty="0">
                <a:solidFill>
                  <a:srgbClr val="191B0E"/>
                </a:solidFill>
                <a:latin typeface="Franklin Gothic Book"/>
                <a:cs typeface="Times New Roman" panose="02020603050405020304" pitchFamily="18" charset="0"/>
              </a:rPr>
              <a:t>Duomenys apie mokinių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lang="en-US" altLang="lt-LT" sz="2800" dirty="0">
              <a:solidFill>
                <a:srgbClr val="191B0E"/>
              </a:solidFill>
              <a:latin typeface="Franklin Gothic Book"/>
              <a:cs typeface="Times New Roman" panose="02020603050405020304" pitchFamily="18" charset="0"/>
            </a:endParaRPr>
          </a:p>
          <a:p>
            <a:pPr marL="457200" lvl="0" indent="-457200" defTabSz="685800" fontAlgn="base">
              <a:lnSpc>
                <a:spcPct val="94000"/>
              </a:lnSpc>
              <a:spcAft>
                <a:spcPts val="200"/>
              </a:spcAft>
              <a:buClrTx/>
              <a:buSzTx/>
              <a:buFont typeface="Wingdings" panose="05000000000000000000" pitchFamily="2" charset="2"/>
              <a:buChar char="v"/>
            </a:pPr>
            <a:r>
              <a:rPr lang="en-US" altLang="lt-LT" sz="2800" dirty="0">
                <a:solidFill>
                  <a:srgbClr val="191B0E"/>
                </a:solidFill>
                <a:latin typeface="Franklin Gothic Book"/>
                <a:cs typeface="Times New Roman" panose="02020603050405020304" pitchFamily="18" charset="0"/>
              </a:rPr>
              <a:t>N</a:t>
            </a:r>
            <a:r>
              <a:rPr lang="lt-LT" altLang="lt-LT" sz="2800" dirty="0" err="1">
                <a:solidFill>
                  <a:srgbClr val="191B0E"/>
                </a:solidFill>
                <a:latin typeface="Franklin Gothic Book"/>
                <a:cs typeface="Times New Roman" panose="02020603050405020304" pitchFamily="18" charset="0"/>
              </a:rPr>
              <a:t>uo</a:t>
            </a:r>
            <a:r>
              <a:rPr lang="lt-LT" altLang="lt-LT" sz="2800" dirty="0">
                <a:solidFill>
                  <a:srgbClr val="191B0E"/>
                </a:solidFill>
                <a:latin typeface="Franklin Gothic Book"/>
                <a:cs typeface="Times New Roman" panose="02020603050405020304" pitchFamily="18" charset="0"/>
              </a:rPr>
              <a:t> 2020 m. </a:t>
            </a:r>
            <a:r>
              <a:rPr lang="lt-LT" altLang="lt-LT" sz="3100" dirty="0">
                <a:solidFill>
                  <a:srgbClr val="191B0E"/>
                </a:solidFill>
                <a:latin typeface="Franklin Gothic Book"/>
                <a:cs typeface="Times New Roman" panose="02020603050405020304" pitchFamily="18" charset="0"/>
              </a:rPr>
              <a:t>sausio</a:t>
            </a:r>
            <a:r>
              <a:rPr lang="lt-LT" altLang="lt-LT" sz="2800" dirty="0">
                <a:solidFill>
                  <a:srgbClr val="191B0E"/>
                </a:solidFill>
                <a:latin typeface="Franklin Gothic Book"/>
                <a:cs typeface="Times New Roman" panose="02020603050405020304" pitchFamily="18" charset="0"/>
              </a:rPr>
              <a:t> 1 d. </a:t>
            </a:r>
            <a:r>
              <a:rPr lang="en-US" altLang="lt-LT" sz="2800" dirty="0">
                <a:solidFill>
                  <a:srgbClr val="191B0E"/>
                </a:solidFill>
                <a:latin typeface="Franklin Gothic Book"/>
                <a:cs typeface="Times New Roman" panose="02020603050405020304" pitchFamily="18" charset="0"/>
              </a:rPr>
              <a:t>p</a:t>
            </a:r>
            <a:r>
              <a:rPr lang="lt-LT" altLang="lt-LT" sz="2800" dirty="0" err="1" smtClean="0">
                <a:solidFill>
                  <a:srgbClr val="191B0E"/>
                </a:solidFill>
                <a:latin typeface="Franklin Gothic Book"/>
                <a:cs typeface="Times New Roman" panose="02020603050405020304" pitchFamily="18" charset="0"/>
              </a:rPr>
              <a:t>ažymėjim</a:t>
            </a:r>
            <a:r>
              <a:rPr lang="en-US" altLang="lt-LT" sz="2800" dirty="0" err="1">
                <a:solidFill>
                  <a:srgbClr val="191B0E"/>
                </a:solidFill>
                <a:latin typeface="Franklin Gothic Book"/>
                <a:cs typeface="Times New Roman" panose="02020603050405020304" pitchFamily="18" charset="0"/>
              </a:rPr>
              <a:t>ai</a:t>
            </a:r>
            <a:r>
              <a:rPr lang="en-US" altLang="lt-LT" sz="2800" dirty="0">
                <a:solidFill>
                  <a:srgbClr val="191B0E"/>
                </a:solidFill>
                <a:latin typeface="Franklin Gothic Book"/>
                <a:cs typeface="Times New Roman" panose="02020603050405020304" pitchFamily="18" charset="0"/>
              </a:rPr>
              <a:t> </a:t>
            </a:r>
            <a:r>
              <a:rPr lang="lt-LT" altLang="lt-LT" sz="2800" dirty="0">
                <a:solidFill>
                  <a:srgbClr val="191B0E"/>
                </a:solidFill>
                <a:latin typeface="Franklin Gothic Book"/>
                <a:cs typeface="Times New Roman" panose="02020603050405020304" pitchFamily="18" charset="0"/>
              </a:rPr>
              <a:t>teik</a:t>
            </a:r>
            <a:r>
              <a:rPr lang="en-US" altLang="lt-LT" sz="2800" dirty="0" err="1">
                <a:solidFill>
                  <a:srgbClr val="191B0E"/>
                </a:solidFill>
                <a:latin typeface="Franklin Gothic Book"/>
                <a:cs typeface="Times New Roman" panose="02020603050405020304" pitchFamily="18" charset="0"/>
              </a:rPr>
              <a:t>iami</a:t>
            </a:r>
            <a:r>
              <a:rPr lang="lt-LT" altLang="lt-LT" sz="2800" dirty="0">
                <a:solidFill>
                  <a:srgbClr val="191B0E"/>
                </a:solidFill>
                <a:latin typeface="Franklin Gothic Book"/>
                <a:cs typeface="Times New Roman" panose="02020603050405020304" pitchFamily="18" charset="0"/>
              </a:rPr>
              <a:t> per Elektroninės sveikatos paslaugų ir bendradarbiavimo infrastruktūros informacinę sistemą (ESPBI IS). Elektroniniu būdu užpildyti ir pasirašyti </a:t>
            </a:r>
            <a:r>
              <a:rPr lang="en-US" altLang="lt-LT" sz="2800" dirty="0">
                <a:solidFill>
                  <a:srgbClr val="191B0E"/>
                </a:solidFill>
                <a:latin typeface="Franklin Gothic Book"/>
                <a:cs typeface="Times New Roman" panose="02020603050405020304" pitchFamily="18" charset="0"/>
              </a:rPr>
              <a:t>p</a:t>
            </a:r>
            <a:r>
              <a:rPr lang="lt-LT" altLang="lt-LT" sz="2800" dirty="0" err="1">
                <a:solidFill>
                  <a:srgbClr val="191B0E"/>
                </a:solidFill>
                <a:latin typeface="Franklin Gothic Book"/>
                <a:cs typeface="Times New Roman" panose="02020603050405020304" pitchFamily="18" charset="0"/>
              </a:rPr>
              <a:t>ažymėjimai</a:t>
            </a:r>
            <a:r>
              <a:rPr lang="lt-LT" altLang="lt-LT" sz="2800" dirty="0">
                <a:solidFill>
                  <a:srgbClr val="191B0E"/>
                </a:solidFill>
                <a:latin typeface="Franklin Gothic Book"/>
                <a:cs typeface="Times New Roman" panose="02020603050405020304" pitchFamily="18" charset="0"/>
              </a:rPr>
              <a:t> perduodami į Higienos instituto Vaikų sveikatos stebėsenos informacinę sistemą (VSS IS). Su šia sistema dirba visuomenės sveikatos specialistai, vykdantys visuomenės sveikatos priežiūrą </a:t>
            </a:r>
            <a:r>
              <a:rPr lang="en-US" altLang="lt-LT" sz="2800" dirty="0" err="1">
                <a:solidFill>
                  <a:srgbClr val="191B0E"/>
                </a:solidFill>
                <a:latin typeface="Franklin Gothic Book"/>
                <a:cs typeface="Times New Roman" panose="02020603050405020304" pitchFamily="18" charset="0"/>
              </a:rPr>
              <a:t>ugdymo</a:t>
            </a:r>
            <a:r>
              <a:rPr lang="en-US" altLang="lt-LT" sz="2800" dirty="0">
                <a:solidFill>
                  <a:srgbClr val="191B0E"/>
                </a:solidFill>
                <a:latin typeface="Franklin Gothic Book"/>
                <a:cs typeface="Times New Roman" panose="02020603050405020304" pitchFamily="18" charset="0"/>
              </a:rPr>
              <a:t> </a:t>
            </a:r>
            <a:r>
              <a:rPr lang="lt-LT" altLang="lt-LT" sz="2800" dirty="0">
                <a:solidFill>
                  <a:srgbClr val="191B0E"/>
                </a:solidFill>
                <a:latin typeface="Franklin Gothic Book"/>
                <a:cs typeface="Times New Roman" panose="02020603050405020304" pitchFamily="18" charset="0"/>
              </a:rPr>
              <a:t>į</a:t>
            </a:r>
            <a:r>
              <a:rPr lang="en-US" altLang="lt-LT" sz="2800" dirty="0" err="1">
                <a:solidFill>
                  <a:srgbClr val="191B0E"/>
                </a:solidFill>
                <a:latin typeface="Franklin Gothic Book"/>
                <a:cs typeface="Times New Roman" panose="02020603050405020304" pitchFamily="18" charset="0"/>
              </a:rPr>
              <a:t>staigose</a:t>
            </a:r>
            <a:r>
              <a:rPr lang="en-US" altLang="lt-LT" sz="2800" dirty="0">
                <a:solidFill>
                  <a:srgbClr val="191B0E"/>
                </a:solidFill>
                <a:latin typeface="Franklin Gothic Book"/>
                <a:cs typeface="Times New Roman" panose="02020603050405020304" pitchFamily="18" charset="0"/>
              </a:rPr>
              <a:t>.</a:t>
            </a:r>
            <a:r>
              <a:rPr lang="lt-LT" altLang="lt-LT" sz="2800" dirty="0">
                <a:solidFill>
                  <a:srgbClr val="191B0E"/>
                </a:solidFill>
                <a:latin typeface="Franklin Gothic Book"/>
                <a:cs typeface="Times New Roman" panose="02020603050405020304" pitchFamily="18" charset="0"/>
              </a:rPr>
              <a:t> </a:t>
            </a:r>
          </a:p>
          <a:p>
            <a:pPr marL="382588" lvl="0" indent="-382588" defTabSz="685800" fontAlgn="base">
              <a:lnSpc>
                <a:spcPct val="94000"/>
              </a:lnSpc>
              <a:spcAft>
                <a:spcPts val="200"/>
              </a:spcAft>
              <a:buClrTx/>
              <a:buSzTx/>
            </a:pPr>
            <a:r>
              <a:rPr lang="lt-LT" altLang="lt-LT" sz="2800" dirty="0">
                <a:solidFill>
                  <a:srgbClr val="191B0E"/>
                </a:solidFill>
                <a:latin typeface="Franklin Gothic Book"/>
              </a:rPr>
              <a:t>	</a:t>
            </a:r>
          </a:p>
          <a:p>
            <a:pPr lvl="0" algn="r" defTabSz="685800" fontAlgn="base">
              <a:lnSpc>
                <a:spcPct val="112000"/>
              </a:lnSpc>
              <a:spcBef>
                <a:spcPct val="0"/>
              </a:spcBef>
              <a:spcAft>
                <a:spcPct val="0"/>
              </a:spcAft>
              <a:buClrTx/>
              <a:buSzTx/>
            </a:pPr>
            <a:r>
              <a:rPr lang="lt-LT" altLang="lt-LT" sz="1800" b="1" dirty="0" smtClean="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1483566" y="615821"/>
            <a:ext cx="9666515" cy="783771"/>
          </a:xfrm>
        </p:spPr>
        <p:txBody>
          <a:bodyPr/>
          <a:lstStyle/>
          <a:p>
            <a:pPr lvl="0" algn="ctr"/>
            <a:r>
              <a:rPr lang="lt-LT" altLang="lt-LT" sz="2800" b="1" i="1" dirty="0">
                <a:solidFill>
                  <a:srgbClr val="191B0E"/>
                </a:solidFill>
                <a:latin typeface="Franklin Gothic Book"/>
                <a:ea typeface="+mj-ea"/>
                <a:cs typeface="Times New Roman" pitchFamily="18" charset="0"/>
              </a:rPr>
              <a:t>Vaikų sveikatos analizės aprašymas (</a:t>
            </a:r>
            <a:r>
              <a:rPr lang="en-US" altLang="lt-LT" sz="2800" b="1" i="1" dirty="0">
                <a:solidFill>
                  <a:srgbClr val="191B0E"/>
                </a:solidFill>
                <a:latin typeface="Franklin Gothic Book"/>
                <a:ea typeface="+mj-ea"/>
                <a:cs typeface="Times New Roman" pitchFamily="18" charset="0"/>
              </a:rPr>
              <a:t>2</a:t>
            </a:r>
            <a:r>
              <a:rPr lang="lt-LT" altLang="lt-LT" sz="2800" b="1" i="1" dirty="0">
                <a:solidFill>
                  <a:srgbClr val="191B0E"/>
                </a:solidFill>
                <a:latin typeface="Franklin Gothic Book"/>
                <a:ea typeface="+mj-ea"/>
                <a:cs typeface="Times New Roman" pitchFamily="18" charset="0"/>
              </a:rPr>
              <a:t>)</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186903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2332653" y="2174033"/>
            <a:ext cx="7137918" cy="3470988"/>
          </a:xfrm>
        </p:spPr>
        <p:txBody>
          <a:bodyPr>
            <a:normAutofit/>
          </a:bodyPr>
          <a:lstStyle/>
          <a:p>
            <a:pPr marL="382588" lvl="0" indent="-382588" algn="ctr" defTabSz="685800" eaLnBrk="0" fontAlgn="base" hangingPunct="0">
              <a:lnSpc>
                <a:spcPct val="94000"/>
              </a:lnSpc>
              <a:spcAft>
                <a:spcPts val="200"/>
              </a:spcAft>
              <a:buClrTx/>
              <a:buSzTx/>
              <a:defRPr/>
            </a:pPr>
            <a:r>
              <a:rPr lang="lt-LT" altLang="lt-LT" sz="2800" dirty="0">
                <a:solidFill>
                  <a:srgbClr val="191B0E"/>
                </a:solidFill>
                <a:latin typeface="Franklin Gothic Book"/>
                <a:cs typeface="Times New Roman" pitchFamily="18" charset="0"/>
              </a:rPr>
              <a:t>Kasmetinių</a:t>
            </a:r>
            <a:r>
              <a:rPr lang="en-US" altLang="lt-LT" sz="2800" dirty="0">
                <a:solidFill>
                  <a:srgbClr val="191B0E"/>
                </a:solidFill>
                <a:latin typeface="Franklin Gothic Book"/>
                <a:cs typeface="Times New Roman" pitchFamily="18" charset="0"/>
              </a:rPr>
              <a:t> </a:t>
            </a:r>
            <a:r>
              <a:rPr lang="lt-LT" altLang="lt-LT" sz="2800" dirty="0">
                <a:solidFill>
                  <a:srgbClr val="191B0E"/>
                </a:solidFill>
                <a:latin typeface="Franklin Gothic Book"/>
                <a:cs typeface="Times New Roman" pitchFamily="18" charset="0"/>
              </a:rPr>
              <a:t>mokinių profilaktinių patikrinimų duomenys reikalingi kryptingai planuoti ir įgyvendinti sveikatos priežiūrą įstaigoje, organizuoti tikslesnes sveikatos stiprinimo priemones, susijusias su ligų ir traumų profilaktika.</a:t>
            </a:r>
            <a:r>
              <a:rPr lang="en-US" altLang="lt-LT" sz="2800" dirty="0">
                <a:solidFill>
                  <a:srgbClr val="191B0E"/>
                </a:solidFill>
                <a:latin typeface="Franklin Gothic Book"/>
                <a:cs typeface="Times New Roman" pitchFamily="18" charset="0"/>
              </a:rPr>
              <a:t> </a:t>
            </a:r>
            <a:endParaRPr lang="lt-LT" altLang="lt-LT" sz="2800" dirty="0">
              <a:solidFill>
                <a:srgbClr val="191B0E"/>
              </a:solidFill>
              <a:latin typeface="Franklin Gothic Book"/>
              <a:cs typeface="Times New Roman" pitchFamily="18" charset="0"/>
            </a:endParaRPr>
          </a:p>
          <a:p>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804796" y="587654"/>
            <a:ext cx="10559890" cy="802607"/>
          </a:xfrm>
        </p:spPr>
        <p:txBody>
          <a:bodyPr/>
          <a:lstStyle/>
          <a:p>
            <a:pPr lvl="0" algn="ctr"/>
            <a:r>
              <a:rPr lang="lt-LT" altLang="lt-LT" sz="2800" b="1" i="1" dirty="0">
                <a:solidFill>
                  <a:srgbClr val="191B0E"/>
                </a:solidFill>
                <a:latin typeface="Franklin Gothic Book"/>
                <a:ea typeface="+mj-ea"/>
                <a:cs typeface="Times New Roman" pitchFamily="18" charset="0"/>
              </a:rPr>
              <a:t>Vaikų sveikatos analizės rezultatų svarba</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spTree>
    <p:extLst>
      <p:ext uri="{BB962C8B-B14F-4D97-AF65-F5344CB8AC3E}">
        <p14:creationId xmlns:p14="http://schemas.microsoft.com/office/powerpoint/2010/main" val="3825952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5019868"/>
            <a:ext cx="10964979" cy="1045029"/>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425959"/>
            <a:ext cx="10964978" cy="979714"/>
          </a:xfrm>
        </p:spPr>
        <p:txBody>
          <a:bodyPr/>
          <a:lstStyle/>
          <a:p>
            <a:pPr lvl="0" algn="ctr"/>
            <a:r>
              <a:rPr lang="lt-LT" altLang="lt-LT" sz="3600" b="1" dirty="0">
                <a:solidFill>
                  <a:srgbClr val="191B0E"/>
                </a:solidFill>
                <a:latin typeface="Franklin Gothic Book"/>
                <a:ea typeface="Segoe UI Symbol" pitchFamily="34" charset="0"/>
                <a:cs typeface="Times New Roman" pitchFamily="18" charset="0"/>
              </a:rPr>
              <a:t>PASITIKRINĘ SVEIKATĄ MOKINIAI</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8" y="354563"/>
            <a:ext cx="3011422" cy="749097"/>
          </a:xfrm>
          <a:prstGeom prst="rect">
            <a:avLst/>
          </a:prstGeom>
        </p:spPr>
      </p:pic>
    </p:spTree>
    <p:extLst>
      <p:ext uri="{BB962C8B-B14F-4D97-AF65-F5344CB8AC3E}">
        <p14:creationId xmlns:p14="http://schemas.microsoft.com/office/powerpoint/2010/main" val="2586876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5" y="6223518"/>
            <a:ext cx="10964979" cy="402511"/>
          </a:xfrm>
        </p:spPr>
        <p:txBody>
          <a:bodyPr>
            <a:normAutofit/>
          </a:bodyPr>
          <a:lstStyle/>
          <a:p>
            <a:pPr lvl="0" algn="r" defTabSz="685800" fontAlgn="base">
              <a:lnSpc>
                <a:spcPct val="112000"/>
              </a:lnSpc>
              <a:spcBef>
                <a:spcPct val="0"/>
              </a:spcBef>
              <a:spcAft>
                <a:spcPct val="0"/>
              </a:spcAft>
              <a:buClrTx/>
              <a:buSzTx/>
            </a:pPr>
            <a:r>
              <a:rPr lang="lt-LT" altLang="lt-LT" sz="1800" b="1" dirty="0">
                <a:solidFill>
                  <a:srgbClr val="191B0E"/>
                </a:solidFill>
                <a:latin typeface="Franklin Gothic Medium" panose="020B0603020102020204" pitchFamily="34" charset="0"/>
                <a:cs typeface="Times New Roman" panose="02020603050405020304" pitchFamily="18" charset="0"/>
              </a:rPr>
              <a:t> </a:t>
            </a:r>
            <a:endParaRPr lang="en-US" sz="2200" dirty="0">
              <a:solidFill>
                <a:srgbClr val="232461"/>
              </a:solidFill>
              <a:latin typeface="Montserrat Light" pitchFamily="2" charset="0"/>
            </a:endParaRPr>
          </a:p>
        </p:txBody>
      </p:sp>
      <p:sp>
        <p:nvSpPr>
          <p:cNvPr id="2" name="Stačiakampis 1"/>
          <p:cNvSpPr/>
          <p:nvPr/>
        </p:nvSpPr>
        <p:spPr>
          <a:xfrm>
            <a:off x="1380931" y="3302042"/>
            <a:ext cx="6660473" cy="3323987"/>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graphicFrame>
        <p:nvGraphicFramePr>
          <p:cNvPr id="5" name="Содержимое 8"/>
          <p:cNvGraphicFramePr>
            <a:graphicFrameLocks noGrp="1"/>
          </p:cNvGraphicFramePr>
          <p:nvPr>
            <p:extLst>
              <p:ext uri="{D42A27DB-BD31-4B8C-83A1-F6EECF244321}">
                <p14:modId xmlns:p14="http://schemas.microsoft.com/office/powerpoint/2010/main" val="1488006642"/>
              </p:ext>
            </p:extLst>
          </p:nvPr>
        </p:nvGraphicFramePr>
        <p:xfrm>
          <a:off x="1558212" y="1073020"/>
          <a:ext cx="9088017" cy="4898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9243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1315616" y="5822302"/>
            <a:ext cx="10295538" cy="793102"/>
          </a:xfrm>
        </p:spPr>
        <p:txBody>
          <a:bodyPr>
            <a:normAutofit fontScale="92500" lnSpcReduction="10000"/>
          </a:bodyPr>
          <a:lstStyle/>
          <a:p>
            <a:pPr lvl="0" defTabSz="457200" eaLnBrk="0" fontAlgn="base" hangingPunct="0">
              <a:lnSpc>
                <a:spcPct val="100000"/>
              </a:lnSpc>
              <a:spcBef>
                <a:spcPct val="0"/>
              </a:spcBef>
              <a:spcAft>
                <a:spcPct val="0"/>
              </a:spcAft>
              <a:buClrTx/>
              <a:buSzTx/>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endParaRPr lang="lt-LT" altLang="lt-LT" sz="1050" i="1" dirty="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endParaRPr lang="lt-LT" altLang="lt-LT" sz="1050" i="1" dirty="0">
              <a:solidFill>
                <a:prstClr val="black"/>
              </a:solidFill>
              <a:latin typeface="Franklin Gothic Book"/>
              <a:cs typeface="Times New Roman" pitchFamily="18" charset="0"/>
            </a:endParaRPr>
          </a:p>
          <a:p>
            <a:pPr lvl="0" defTabSz="457200" eaLnBrk="0" fontAlgn="base" hangingPunct="0">
              <a:lnSpc>
                <a:spcPct val="100000"/>
              </a:lnSpc>
              <a:spcBef>
                <a:spcPct val="0"/>
              </a:spcBef>
              <a:spcAft>
                <a:spcPct val="0"/>
              </a:spcAft>
              <a:buClrTx/>
              <a:buSzTx/>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a:p>
            <a:endParaRPr lang="en-US" sz="2200" dirty="0">
              <a:solidFill>
                <a:srgbClr val="232461"/>
              </a:solidFill>
              <a:latin typeface="Montserrat Light" pitchFamily="2" charset="0"/>
            </a:endParaRPr>
          </a:p>
        </p:txBody>
      </p:sp>
      <p:graphicFrame>
        <p:nvGraphicFramePr>
          <p:cNvPr id="5" name="Diagrama 4"/>
          <p:cNvGraphicFramePr>
            <a:graphicFrameLocks/>
          </p:cNvGraphicFramePr>
          <p:nvPr>
            <p:extLst>
              <p:ext uri="{D42A27DB-BD31-4B8C-83A1-F6EECF244321}">
                <p14:modId xmlns:p14="http://schemas.microsoft.com/office/powerpoint/2010/main" val="3094434398"/>
              </p:ext>
            </p:extLst>
          </p:nvPr>
        </p:nvGraphicFramePr>
        <p:xfrm>
          <a:off x="1408922" y="1184987"/>
          <a:ext cx="9209315" cy="45346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6979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8"/>
            <a:ext cx="10964978" cy="1838306"/>
          </a:xfrm>
        </p:spPr>
        <p:txBody>
          <a:bodyPr/>
          <a:lstStyle/>
          <a:p>
            <a:pPr lvl="0" algn="ctr"/>
            <a:r>
              <a:rPr lang="lt-LT" altLang="lt-LT" sz="3600" b="1" cap="all" dirty="0">
                <a:solidFill>
                  <a:srgbClr val="191B0E"/>
                </a:solidFill>
                <a:latin typeface="Franklin Gothic Book"/>
                <a:ea typeface="Segoe UI Symbol" pitchFamily="34" charset="0"/>
                <a:cs typeface="Times New Roman" pitchFamily="18" charset="0"/>
              </a:rPr>
              <a:t>Kūno masės indeksas </a:t>
            </a:r>
            <a:br>
              <a:rPr lang="lt-LT" altLang="lt-LT" sz="3600" b="1" cap="all" dirty="0">
                <a:solidFill>
                  <a:srgbClr val="191B0E"/>
                </a:solidFill>
                <a:latin typeface="Franklin Gothic Book"/>
                <a:ea typeface="Segoe UI Symbol" pitchFamily="34" charset="0"/>
                <a:cs typeface="Times New Roman" pitchFamily="18" charset="0"/>
              </a:rPr>
            </a:br>
            <a:r>
              <a:rPr lang="lt-LT" altLang="lt-LT" sz="3600" b="1" cap="all" dirty="0">
                <a:solidFill>
                  <a:srgbClr val="191B0E"/>
                </a:solidFill>
                <a:latin typeface="Franklin Gothic Book"/>
                <a:ea typeface="Segoe UI Symbol" pitchFamily="34" charset="0"/>
                <a:cs typeface="Times New Roman" pitchFamily="18" charset="0"/>
              </a:rPr>
              <a:t>(toliau – KMI)</a:t>
            </a:r>
            <a:endParaRPr kumimoji="0" lang="en-GB" sz="6500" b="0" i="0" u="none" strike="noStrike" kern="1200" cap="all" spc="0" normalizeH="0" baseline="0" noProof="0" dirty="0">
              <a:ln>
                <a:noFill/>
              </a:ln>
              <a:solidFill>
                <a:srgbClr val="232461"/>
              </a:solidFill>
              <a:effectLst/>
              <a:uLnTx/>
              <a:uFillTx/>
              <a:latin typeface="Montserrat Medium" pitchFamily="2" charset="0"/>
              <a:ea typeface="+mn-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27" y="431656"/>
            <a:ext cx="3337994" cy="754984"/>
          </a:xfrm>
          <a:prstGeom prst="rect">
            <a:avLst/>
          </a:prstGeom>
        </p:spPr>
      </p:pic>
      <p:sp>
        <p:nvSpPr>
          <p:cNvPr id="2" name="Antrinis pavadinimas 1"/>
          <p:cNvSpPr>
            <a:spLocks noGrp="1"/>
          </p:cNvSpPr>
          <p:nvPr>
            <p:ph type="subTitle" idx="1"/>
          </p:nvPr>
        </p:nvSpPr>
        <p:spPr/>
        <p:txBody>
          <a:bodyPr/>
          <a:lstStyle/>
          <a:p>
            <a:endParaRPr lang="lt-LT"/>
          </a:p>
        </p:txBody>
      </p:sp>
    </p:spTree>
    <p:extLst>
      <p:ext uri="{BB962C8B-B14F-4D97-AF65-F5344CB8AC3E}">
        <p14:creationId xmlns:p14="http://schemas.microsoft.com/office/powerpoint/2010/main" val="3294499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tačiakampis 1"/>
          <p:cNvSpPr/>
          <p:nvPr/>
        </p:nvSpPr>
        <p:spPr>
          <a:xfrm>
            <a:off x="1492897" y="4441370"/>
            <a:ext cx="6382141" cy="2031325"/>
          </a:xfrm>
          <a:prstGeom prst="rect">
            <a:avLst/>
          </a:prstGeom>
        </p:spPr>
        <p:txBody>
          <a:bodyPr wrap="square">
            <a:spAutoFit/>
          </a:bodyPr>
          <a:lstStyle/>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smtClean="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endParaRPr lang="lt-LT" altLang="lt-LT" sz="1050" i="1" dirty="0">
              <a:solidFill>
                <a:prstClr val="black"/>
              </a:solidFill>
              <a:latin typeface="Franklin Gothic Book"/>
              <a:cs typeface="Times New Roman" pitchFamily="18" charset="0"/>
            </a:endParaRPr>
          </a:p>
          <a:p>
            <a:pPr lvl="0" defTabSz="457200" eaLnBrk="0" fontAlgn="base" hangingPunct="0">
              <a:spcBef>
                <a:spcPct val="0"/>
              </a:spcBef>
              <a:spcAft>
                <a:spcPct val="0"/>
              </a:spcAft>
              <a:defRPr/>
            </a:pPr>
            <a:r>
              <a:rPr lang="lt-LT" altLang="lt-LT" sz="1050" i="1" dirty="0" smtClean="0">
                <a:solidFill>
                  <a:prstClr val="black"/>
                </a:solidFill>
                <a:latin typeface="Franklin Gothic Book"/>
                <a:cs typeface="Times New Roman" pitchFamily="18" charset="0"/>
              </a:rPr>
              <a:t>Šaltinis</a:t>
            </a:r>
            <a:r>
              <a:rPr lang="lt-LT" altLang="lt-LT" sz="1050" i="1" dirty="0">
                <a:solidFill>
                  <a:prstClr val="black"/>
                </a:solidFill>
                <a:latin typeface="Franklin Gothic Book"/>
                <a:cs typeface="Times New Roman" pitchFamily="18" charset="0"/>
              </a:rPr>
              <a:t>: </a:t>
            </a:r>
            <a:r>
              <a:rPr lang="en-US" altLang="lt-LT" sz="1050" i="1" dirty="0" err="1">
                <a:solidFill>
                  <a:prstClr val="black"/>
                </a:solidFill>
                <a:latin typeface="Franklin Gothic Book"/>
                <a:cs typeface="Times New Roman" pitchFamily="18" charset="0"/>
              </a:rPr>
              <a:t>Vaik</a:t>
            </a:r>
            <a:r>
              <a:rPr lang="lt-LT" altLang="lt-LT" sz="1050" i="1" dirty="0">
                <a:solidFill>
                  <a:prstClr val="black"/>
                </a:solidFill>
                <a:latin typeface="Franklin Gothic Book"/>
                <a:cs typeface="Times New Roman" pitchFamily="18" charset="0"/>
              </a:rPr>
              <a:t>ų sveikatos stebėsenos informacinė sistema (VSSIS)</a:t>
            </a:r>
          </a:p>
        </p:txBody>
      </p:sp>
      <p:graphicFrame>
        <p:nvGraphicFramePr>
          <p:cNvPr id="4" name="Diagrama 3"/>
          <p:cNvGraphicFramePr>
            <a:graphicFrameLocks/>
          </p:cNvGraphicFramePr>
          <p:nvPr>
            <p:extLst>
              <p:ext uri="{D42A27DB-BD31-4B8C-83A1-F6EECF244321}">
                <p14:modId xmlns:p14="http://schemas.microsoft.com/office/powerpoint/2010/main" val="64343619"/>
              </p:ext>
            </p:extLst>
          </p:nvPr>
        </p:nvGraphicFramePr>
        <p:xfrm>
          <a:off x="1567543" y="811763"/>
          <a:ext cx="9134669" cy="49545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0458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512</TotalTime>
  <Words>516</Words>
  <Application>Microsoft Office PowerPoint</Application>
  <PresentationFormat>Широкоэкранный</PresentationFormat>
  <Paragraphs>138</Paragraphs>
  <Slides>16</Slides>
  <Notes>0</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16</vt:i4>
      </vt:variant>
    </vt:vector>
  </HeadingPairs>
  <TitlesOfParts>
    <vt:vector size="30" baseType="lpstr">
      <vt:lpstr>Arial</vt:lpstr>
      <vt:lpstr>Calibri</vt:lpstr>
      <vt:lpstr>Franklin Gothic Book</vt:lpstr>
      <vt:lpstr>Franklin Gothic Medium</vt:lpstr>
      <vt:lpstr>Montserrat Light</vt:lpstr>
      <vt:lpstr>Montserrat Medium</vt:lpstr>
      <vt:lpstr>Rando</vt:lpstr>
      <vt:lpstr>Segoe UI Symbol</vt:lpstr>
      <vt:lpstr>Space Grotesk</vt:lpstr>
      <vt:lpstr>Space Grotesk Medium</vt:lpstr>
      <vt:lpstr>System Font Regular</vt:lpstr>
      <vt:lpstr>Times New Roman</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Пользователь Windows</cp:lastModifiedBy>
  <cp:revision>56</cp:revision>
  <dcterms:created xsi:type="dcterms:W3CDTF">2019-07-24T07:24:43Z</dcterms:created>
  <dcterms:modified xsi:type="dcterms:W3CDTF">2022-01-14T12:52:20Z</dcterms:modified>
</cp:coreProperties>
</file>