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1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laipedos VSB" initials="KV" lastIdx="3" clrIdx="0">
    <p:extLst>
      <p:ext uri="{19B8F6BF-5375-455C-9EA6-DF929625EA0E}">
        <p15:presenceInfo xmlns:p15="http://schemas.microsoft.com/office/powerpoint/2012/main" userId="01056dbe486ac3c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5947C-EDFE-431F-AE53-480C0C80E9E2}" type="datetimeFigureOut">
              <a:rPr lang="lt-LT" smtClean="0"/>
              <a:t>2026-07-03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2C160-CD02-4F2A-8B61-B844C159894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681581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5947C-EDFE-431F-AE53-480C0C80E9E2}" type="datetimeFigureOut">
              <a:rPr lang="lt-LT" smtClean="0"/>
              <a:t>2026-07-03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2C160-CD02-4F2A-8B61-B844C159894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16395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5947C-EDFE-431F-AE53-480C0C80E9E2}" type="datetimeFigureOut">
              <a:rPr lang="lt-LT" smtClean="0"/>
              <a:t>2026-07-03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2C160-CD02-4F2A-8B61-B844C159894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353593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5947C-EDFE-431F-AE53-480C0C80E9E2}" type="datetimeFigureOut">
              <a:rPr lang="lt-LT" smtClean="0"/>
              <a:t>2026-07-03</a:t>
            </a:fld>
            <a:endParaRPr lang="lt-LT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2C160-CD02-4F2A-8B61-B844C159894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13781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5947C-EDFE-431F-AE53-480C0C80E9E2}" type="datetimeFigureOut">
              <a:rPr lang="lt-LT" smtClean="0"/>
              <a:t>2026-07-03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2C160-CD02-4F2A-8B61-B844C159894B}" type="slidenum">
              <a:rPr lang="lt-LT" smtClean="0"/>
              <a:t>‹#›</a:t>
            </a:fld>
            <a:endParaRPr lang="lt-LT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814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5947C-EDFE-431F-AE53-480C0C80E9E2}" type="datetimeFigureOut">
              <a:rPr lang="lt-LT" smtClean="0"/>
              <a:t>2026-07-03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2C160-CD02-4F2A-8B61-B844C159894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7270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5947C-EDFE-431F-AE53-480C0C80E9E2}" type="datetimeFigureOut">
              <a:rPr lang="lt-LT" smtClean="0"/>
              <a:t>2026-07-03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2C160-CD02-4F2A-8B61-B844C159894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28324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5947C-EDFE-431F-AE53-480C0C80E9E2}" type="datetimeFigureOut">
              <a:rPr lang="lt-LT" smtClean="0"/>
              <a:t>2026-07-03</a:t>
            </a:fld>
            <a:endParaRPr lang="lt-L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lt-LT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2C160-CD02-4F2A-8B61-B844C159894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04214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5225947C-EDFE-431F-AE53-480C0C80E9E2}" type="datetimeFigureOut">
              <a:rPr lang="lt-LT" smtClean="0"/>
              <a:t>2026-07-03</a:t>
            </a:fld>
            <a:endParaRPr lang="lt-LT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lt-LT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2C160-CD02-4F2A-8B61-B844C159894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54174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5947C-EDFE-431F-AE53-480C0C80E9E2}" type="datetimeFigureOut">
              <a:rPr lang="lt-LT" smtClean="0"/>
              <a:t>2026-07-03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2C160-CD02-4F2A-8B61-B844C159894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52357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5947C-EDFE-431F-AE53-480C0C80E9E2}" type="datetimeFigureOut">
              <a:rPr lang="lt-LT" smtClean="0"/>
              <a:t>2026-07-03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2C160-CD02-4F2A-8B61-B844C159894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47000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5225947C-EDFE-431F-AE53-480C0C80E9E2}" type="datetimeFigureOut">
              <a:rPr lang="lt-LT" smtClean="0"/>
              <a:t>2026-07-03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32B2C160-CD02-4F2A-8B61-B844C159894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16497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64DC2-9C8E-307F-34AE-2A6E07AA91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91640" y="2019993"/>
            <a:ext cx="8991600" cy="1751322"/>
          </a:xfrm>
        </p:spPr>
        <p:txBody>
          <a:bodyPr/>
          <a:lstStyle/>
          <a:p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Vaikų fizinio pajėgumo duomenų analizė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202</a:t>
            </a:r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m.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5683C8-5F39-268A-2888-DF407D85B5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47201" y="168666"/>
            <a:ext cx="7770531" cy="5453975"/>
          </a:xfrm>
        </p:spPr>
        <p:txBody>
          <a:bodyPr>
            <a:normAutofit/>
          </a:bodyPr>
          <a:lstStyle/>
          <a:p>
            <a:r>
              <a:rPr lang="lt-LT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„Pajūrio“ progimnazija</a:t>
            </a:r>
          </a:p>
          <a:p>
            <a:endParaRPr lang="lt-LT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lt-LT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endParaRPr lang="lt-LT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endParaRPr lang="lt-LT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lt-L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Parengė N. Ocheretiana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9C4E94-0835-2EC7-7C56-AB30B477D8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3510" y="4451438"/>
            <a:ext cx="3724979" cy="146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902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C3F78-0CE3-6A3B-587A-0F71B456C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599" y="1162049"/>
            <a:ext cx="10448926" cy="3790951"/>
          </a:xfrm>
        </p:spPr>
        <p:txBody>
          <a:bodyPr>
            <a:normAutofit/>
          </a:bodyPr>
          <a:lstStyle/>
          <a:p>
            <a:r>
              <a:rPr lang="lt-LT" sz="3200" dirty="0">
                <a:latin typeface="Calibri" panose="020F0502020204030204" pitchFamily="34" charset="0"/>
                <a:cs typeface="Calibri" panose="020F0502020204030204" pitchFamily="34" charset="0"/>
              </a:rPr>
              <a:t>	„</a:t>
            </a:r>
            <a:r>
              <a:rPr lang="lt-LT" sz="3200" cap="none" dirty="0">
                <a:latin typeface="Calibri" panose="020F0502020204030204" pitchFamily="34" charset="0"/>
                <a:cs typeface="Calibri" panose="020F0502020204030204" pitchFamily="34" charset="0"/>
              </a:rPr>
              <a:t>Pajūrio“ progimnazijoje mokosi</a:t>
            </a:r>
            <a:r>
              <a:rPr lang="en-US" sz="3200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ru-RU" sz="32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lt-LT" sz="32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>0 </a:t>
            </a:r>
            <a:r>
              <a:rPr lang="lt-LT" sz="3200" cap="none" dirty="0">
                <a:latin typeface="Calibri" panose="020F0502020204030204" pitchFamily="34" charset="0"/>
                <a:cs typeface="Calibri" panose="020F0502020204030204" pitchFamily="34" charset="0"/>
              </a:rPr>
              <a:t>mokini</a:t>
            </a:r>
            <a:r>
              <a:rPr lang="en-US" sz="3200" cap="none" dirty="0">
                <a:latin typeface="Calibri" panose="020F0502020204030204" pitchFamily="34" charset="0"/>
                <a:cs typeface="Calibri" panose="020F0502020204030204" pitchFamily="34" charset="0"/>
              </a:rPr>
              <a:t>ai</a:t>
            </a:r>
            <a:r>
              <a:rPr lang="lt-LT" sz="3200" cap="none" dirty="0">
                <a:latin typeface="Calibri" panose="020F0502020204030204" pitchFamily="34" charset="0"/>
                <a:cs typeface="Calibri" panose="020F0502020204030204" pitchFamily="34" charset="0"/>
              </a:rPr>
              <a:t>. Progimnazijoje yra </a:t>
            </a:r>
            <a:r>
              <a:rPr lang="en-US" sz="3200" cap="none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lt-LT" sz="3200" cap="none" dirty="0">
                <a:latin typeface="Calibri" panose="020F0502020204030204" pitchFamily="34" charset="0"/>
                <a:cs typeface="Calibri" panose="020F0502020204030204" pitchFamily="34" charset="0"/>
              </a:rPr>
              <a:t>2 pradinio ugdymo klasių ir </a:t>
            </a:r>
            <a:r>
              <a:rPr lang="en-US" sz="3200" cap="none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lt-LT" sz="3200" cap="none" dirty="0">
                <a:latin typeface="Calibri" panose="020F0502020204030204" pitchFamily="34" charset="0"/>
                <a:cs typeface="Calibri" panose="020F0502020204030204" pitchFamily="34" charset="0"/>
              </a:rPr>
              <a:t>3 pagrindinio ugdymo I dalies klasių. Analizėje </a:t>
            </a:r>
            <a:r>
              <a:rPr lang="lt-LT" sz="3200" cap="none" dirty="0">
                <a:latin typeface="Calibri" panose="020F0502020204030204" pitchFamily="34" charset="0"/>
                <a:cs typeface="Calibri" panose="020F0502020204030204" pitchFamily="34" charset="0"/>
              </a:rPr>
              <a:t>dalyvavo </a:t>
            </a:r>
            <a:r>
              <a:rPr lang="ru-RU" sz="32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>295</a:t>
            </a:r>
            <a:r>
              <a:rPr lang="en-US" sz="32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pradinio</a:t>
            </a:r>
            <a:r>
              <a:rPr lang="en-US" sz="3200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ir</a:t>
            </a:r>
            <a:r>
              <a:rPr lang="en-US" sz="3200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>283</a:t>
            </a:r>
            <a:r>
              <a:rPr lang="en-US" sz="3200" cap="none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pagrindinio</a:t>
            </a:r>
            <a:r>
              <a:rPr lang="en-US" sz="3200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ugdymo</a:t>
            </a:r>
            <a:r>
              <a:rPr lang="lt-LT" sz="3200" cap="none" dirty="0">
                <a:latin typeface="Calibri" panose="020F0502020204030204" pitchFamily="34" charset="0"/>
                <a:cs typeface="Calibri" panose="020F0502020204030204" pitchFamily="34" charset="0"/>
              </a:rPr>
              <a:t> mokinių.</a:t>
            </a:r>
            <a:endParaRPr lang="lt-LT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7598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A9C78-1739-5F39-26B4-ACC37EC4B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619" y="234053"/>
            <a:ext cx="5031105" cy="1141497"/>
          </a:xfrm>
        </p:spPr>
        <p:txBody>
          <a:bodyPr>
            <a:normAutofit/>
          </a:bodyPr>
          <a:lstStyle/>
          <a:p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Pradinis ugdymas (berniukai)</a:t>
            </a:r>
            <a:b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Šuolis iš vietos į tolį (cm)</a:t>
            </a:r>
            <a:endParaRPr lang="lt-L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375DC3-027D-34A7-53D9-03798DAE84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9620" y="1634048"/>
            <a:ext cx="3707130" cy="4900101"/>
          </a:xfrm>
        </p:spPr>
        <p:txBody>
          <a:bodyPr>
            <a:normAutofit/>
          </a:bodyPr>
          <a:lstStyle/>
          <a:p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Didžiausia dalis berniukų, kurie pagal šį testo įvertinimą pateko į </a:t>
            </a: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sveikatai palankaus FP zoną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, yra </a:t>
            </a: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8  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metų, kurie pateko į tobulėjimo zoną –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metų ir kurie pateko į sveikatos rizikos zoną – </a:t>
            </a: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7 ir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10 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metų. </a:t>
            </a:r>
          </a:p>
          <a:p>
            <a:endParaRPr lang="lt-LT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63036C-AA0C-5440-D102-255A0DE5C404}"/>
              </a:ext>
            </a:extLst>
          </p:cNvPr>
          <p:cNvSpPr txBox="1"/>
          <p:nvPr/>
        </p:nvSpPr>
        <p:spPr>
          <a:xfrm>
            <a:off x="6096000" y="5984867"/>
            <a:ext cx="60848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pav. 7-10 </a:t>
            </a:r>
            <a:r>
              <a:rPr lang="lt-LT" dirty="0"/>
              <a:t>metų berniukų dalis (proc.) pagal šuolio iš vietos į tolį testo įvertinimą</a:t>
            </a:r>
          </a:p>
        </p:txBody>
      </p:sp>
      <p:pic>
        <p:nvPicPr>
          <p:cNvPr id="7" name="Paveikslėlis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6952" y="1634048"/>
            <a:ext cx="6396052" cy="4034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1225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A9C78-1739-5F39-26B4-ACC37EC4B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619" y="234053"/>
            <a:ext cx="4945381" cy="1141497"/>
          </a:xfrm>
        </p:spPr>
        <p:txBody>
          <a:bodyPr>
            <a:normAutofit fontScale="90000"/>
          </a:bodyPr>
          <a:lstStyle/>
          <a:p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Pradinis ugdymas (berniukai)</a:t>
            </a:r>
            <a:b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Teniso kamuoliuko metimas (m) </a:t>
            </a:r>
            <a:endParaRPr lang="lt-L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375DC3-027D-34A7-53D9-03798DAE84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9620" y="1634048"/>
            <a:ext cx="3707130" cy="4900101"/>
          </a:xfrm>
        </p:spPr>
        <p:txBody>
          <a:bodyPr>
            <a:normAutofit/>
          </a:bodyPr>
          <a:lstStyle/>
          <a:p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Didžiausia dalis berniukų, kurie pagal šį testo įvertinimą pateko į sveikatai palankaus FP zoną, yra </a:t>
            </a: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7 metų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, kurie pateko į tobulėjimo zoną – 8</a:t>
            </a: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metų ir kurie pateko į sveikatos rizikos zoną – 7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metų. </a:t>
            </a:r>
          </a:p>
          <a:p>
            <a:endParaRPr lang="lt-LT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63036C-AA0C-5440-D102-255A0DE5C404}"/>
              </a:ext>
            </a:extLst>
          </p:cNvPr>
          <p:cNvSpPr txBox="1"/>
          <p:nvPr/>
        </p:nvSpPr>
        <p:spPr>
          <a:xfrm>
            <a:off x="6299574" y="5956292"/>
            <a:ext cx="5122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pav. 7-10 </a:t>
            </a:r>
            <a:r>
              <a:rPr lang="lt-LT" dirty="0"/>
              <a:t>metų berniukų dalis (proc.) pagal teniso kamuoliuko metimo testo įvertinimą</a:t>
            </a:r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831" y="1575859"/>
            <a:ext cx="6329549" cy="3992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529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A9C78-1739-5F39-26B4-ACC37EC4B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619" y="234053"/>
            <a:ext cx="4945381" cy="1141497"/>
          </a:xfrm>
        </p:spPr>
        <p:txBody>
          <a:bodyPr>
            <a:normAutofit/>
          </a:bodyPr>
          <a:lstStyle/>
          <a:p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Pradinis ugdymas (berniukai)</a:t>
            </a:r>
            <a:b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10 x 5 m bėgimas šaudykle (s) </a:t>
            </a:r>
            <a:endParaRPr lang="lt-L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375DC3-027D-34A7-53D9-03798DAE84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9620" y="1634048"/>
            <a:ext cx="3707130" cy="4900101"/>
          </a:xfrm>
        </p:spPr>
        <p:txBody>
          <a:bodyPr>
            <a:normAutofit/>
          </a:bodyPr>
          <a:lstStyle/>
          <a:p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Didžiausia dalis berniukų, kurie pagal šį testo įvertinimą pateko į sveikatai palankaus FP zoną, yra </a:t>
            </a: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metų, kurie pateko į tobulėjimo zoną –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metų ir kurie pateko į sveikatos rizikos zoną – 7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metų. </a:t>
            </a:r>
          </a:p>
          <a:p>
            <a:endParaRPr lang="lt-LT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63036C-AA0C-5440-D102-255A0DE5C404}"/>
              </a:ext>
            </a:extLst>
          </p:cNvPr>
          <p:cNvSpPr txBox="1"/>
          <p:nvPr/>
        </p:nvSpPr>
        <p:spPr>
          <a:xfrm>
            <a:off x="6299574" y="5956292"/>
            <a:ext cx="5122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pav. 7-10 </a:t>
            </a:r>
            <a:r>
              <a:rPr lang="lt-LT" dirty="0"/>
              <a:t>metų berniukų dalis (proc.) pagal </a:t>
            </a:r>
            <a:r>
              <a:rPr lang="en-US" dirty="0"/>
              <a:t>10x5 m b</a:t>
            </a:r>
            <a:r>
              <a:rPr lang="lt-LT" dirty="0"/>
              <a:t>ėgimo šaudykle testo įvertinimą</a:t>
            </a:r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0821" y="1634048"/>
            <a:ext cx="6471559" cy="4082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266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A9C78-1739-5F39-26B4-ACC37EC4B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619" y="234053"/>
            <a:ext cx="4945381" cy="1141497"/>
          </a:xfrm>
        </p:spPr>
        <p:txBody>
          <a:bodyPr>
            <a:normAutofit/>
          </a:bodyPr>
          <a:lstStyle/>
          <a:p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Pradinis ugdymas (berniukai)</a:t>
            </a:r>
            <a:b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6 min. bėgimas (m) </a:t>
            </a:r>
            <a:endParaRPr lang="lt-L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375DC3-027D-34A7-53D9-03798DAE84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9620" y="1634048"/>
            <a:ext cx="3707130" cy="4900101"/>
          </a:xfrm>
        </p:spPr>
        <p:txBody>
          <a:bodyPr>
            <a:normAutofit/>
          </a:bodyPr>
          <a:lstStyle/>
          <a:p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Didžiausia dalis berniukų, kurie pagal šį testo įvertinimą pateko į sveikatai palankaus FP zoną, yra </a:t>
            </a: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metų, kurie pateko į tobulėjimo zoną – 9</a:t>
            </a: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metų ir kurie pateko į sveikatos rizikos zoną – 7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metų. </a:t>
            </a:r>
          </a:p>
          <a:p>
            <a:endParaRPr lang="lt-LT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63036C-AA0C-5440-D102-255A0DE5C404}"/>
              </a:ext>
            </a:extLst>
          </p:cNvPr>
          <p:cNvSpPr txBox="1"/>
          <p:nvPr/>
        </p:nvSpPr>
        <p:spPr>
          <a:xfrm>
            <a:off x="6299574" y="5956292"/>
            <a:ext cx="5122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pav. 7-10 </a:t>
            </a:r>
            <a:r>
              <a:rPr lang="lt-LT" dirty="0"/>
              <a:t>metų berniukų dalis (proc.) pagal </a:t>
            </a:r>
            <a:r>
              <a:rPr lang="ru-RU" dirty="0"/>
              <a:t>6</a:t>
            </a:r>
            <a:r>
              <a:rPr lang="lt-LT" dirty="0"/>
              <a:t> min. bėgimo testo įvertinimą</a:t>
            </a:r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7323" y="1634048"/>
            <a:ext cx="6405057" cy="4040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1021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A9C78-1739-5F39-26B4-ACC37EC4B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619" y="234053"/>
            <a:ext cx="4945381" cy="1141497"/>
          </a:xfrm>
        </p:spPr>
        <p:txBody>
          <a:bodyPr>
            <a:normAutofit fontScale="90000"/>
          </a:bodyPr>
          <a:lstStyle/>
          <a:p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Pradinis ugdymas (mergaitės)</a:t>
            </a:r>
            <a:b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Šuolis iš vietos į tolį (cm)</a:t>
            </a:r>
            <a:endParaRPr lang="lt-L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375DC3-027D-34A7-53D9-03798DAE84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9620" y="1634048"/>
            <a:ext cx="3707130" cy="4900101"/>
          </a:xfrm>
        </p:spPr>
        <p:txBody>
          <a:bodyPr>
            <a:normAutofit/>
          </a:bodyPr>
          <a:lstStyle/>
          <a:p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Didžiausia dalis mergaičių, kurios pagal šį testo įvertinimą pateko į sveikatai palankaus FP zoną, yra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8 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metų, kurios pateko į tobulėjimo zoną – 7</a:t>
            </a: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metų ir kurios pateko į sveikatos rizikos zoną – </a:t>
            </a: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metų. </a:t>
            </a:r>
          </a:p>
          <a:p>
            <a:endParaRPr lang="lt-LT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63036C-AA0C-5440-D102-255A0DE5C404}"/>
              </a:ext>
            </a:extLst>
          </p:cNvPr>
          <p:cNvSpPr txBox="1"/>
          <p:nvPr/>
        </p:nvSpPr>
        <p:spPr>
          <a:xfrm>
            <a:off x="6299574" y="5956292"/>
            <a:ext cx="5122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pav. 7-10 </a:t>
            </a:r>
            <a:r>
              <a:rPr lang="lt-LT" dirty="0"/>
              <a:t>metų mergaičių dalis (proc.) pagal šuolio iš vietos į tolį testo įvertinimą</a:t>
            </a:r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007" y="1634048"/>
            <a:ext cx="6387738" cy="4029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993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A9C78-1739-5F39-26B4-ACC37EC4B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619" y="234053"/>
            <a:ext cx="4945381" cy="1141497"/>
          </a:xfrm>
        </p:spPr>
        <p:txBody>
          <a:bodyPr>
            <a:normAutofit fontScale="90000"/>
          </a:bodyPr>
          <a:lstStyle/>
          <a:p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Pradinis ugdymas (mergaitės)</a:t>
            </a:r>
            <a:b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Teniso kamuoliuko metimas (m)</a:t>
            </a:r>
            <a:endParaRPr lang="lt-L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375DC3-027D-34A7-53D9-03798DAE84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9620" y="1634048"/>
            <a:ext cx="3707130" cy="4900101"/>
          </a:xfrm>
        </p:spPr>
        <p:txBody>
          <a:bodyPr>
            <a:normAutofit/>
          </a:bodyPr>
          <a:lstStyle/>
          <a:p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Didžiausia dalis mergaičių, kurios pagal šį testo įvertinimą pateko į sveikatai palankaus FP zoną, yra 9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metų, kurios pateko į tobulėjimo zoną – </a:t>
            </a: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10 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metų ir kurios pateko į sveikatos rizikos zoną – 8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metų. </a:t>
            </a:r>
          </a:p>
          <a:p>
            <a:endParaRPr lang="lt-LT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63036C-AA0C-5440-D102-255A0DE5C404}"/>
              </a:ext>
            </a:extLst>
          </p:cNvPr>
          <p:cNvSpPr txBox="1"/>
          <p:nvPr/>
        </p:nvSpPr>
        <p:spPr>
          <a:xfrm>
            <a:off x="6299574" y="5956292"/>
            <a:ext cx="5122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pav. 7-10 </a:t>
            </a:r>
            <a:r>
              <a:rPr lang="lt-LT" dirty="0"/>
              <a:t>metų mergaičių dalis (proc.) pagal teniso kamuoliuko metimo testo įvertinimą</a:t>
            </a:r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4072" y="1634048"/>
            <a:ext cx="6371113" cy="4019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289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A9C78-1739-5F39-26B4-ACC37EC4B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619" y="234053"/>
            <a:ext cx="4945381" cy="1141497"/>
          </a:xfrm>
        </p:spPr>
        <p:txBody>
          <a:bodyPr>
            <a:normAutofit fontScale="90000"/>
          </a:bodyPr>
          <a:lstStyle/>
          <a:p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Pradinis ugdymas (mergaitės)</a:t>
            </a:r>
            <a:b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10 x 5 m bėgimas šaudykle (s)</a:t>
            </a:r>
            <a:endParaRPr lang="lt-L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375DC3-027D-34A7-53D9-03798DAE84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9620" y="1634048"/>
            <a:ext cx="3707130" cy="4900101"/>
          </a:xfrm>
        </p:spPr>
        <p:txBody>
          <a:bodyPr>
            <a:normAutofit/>
          </a:bodyPr>
          <a:lstStyle/>
          <a:p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Didžiausia dalis mergaičių, kurios pagal šį testo įvertinimą pateko į sveikatai palankaus FP zoną, yra </a:t>
            </a: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metų, kurios pateko į tobulėjimo zoną – 7</a:t>
            </a: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metų ir kurios pateko į sveikatos rizikos zoną –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9 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metų. </a:t>
            </a:r>
          </a:p>
          <a:p>
            <a:endParaRPr lang="lt-LT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63036C-AA0C-5440-D102-255A0DE5C404}"/>
              </a:ext>
            </a:extLst>
          </p:cNvPr>
          <p:cNvSpPr txBox="1"/>
          <p:nvPr/>
        </p:nvSpPr>
        <p:spPr>
          <a:xfrm>
            <a:off x="6299574" y="5956292"/>
            <a:ext cx="5122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pav. 7-10 </a:t>
            </a:r>
            <a:r>
              <a:rPr lang="lt-LT" dirty="0"/>
              <a:t>metų mergaičių dalis (proc.) pagal </a:t>
            </a:r>
            <a:r>
              <a:rPr lang="en-US" dirty="0"/>
              <a:t>10x5 m b</a:t>
            </a:r>
            <a:r>
              <a:rPr lang="lt-LT" dirty="0"/>
              <a:t>ėgimo šaudykle testo įvertinimą</a:t>
            </a:r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077" y="1634048"/>
            <a:ext cx="6429303" cy="4055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7773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A9C78-1739-5F39-26B4-ACC37EC4B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619" y="234053"/>
            <a:ext cx="4945381" cy="1141497"/>
          </a:xfrm>
        </p:spPr>
        <p:txBody>
          <a:bodyPr>
            <a:normAutofit fontScale="90000"/>
          </a:bodyPr>
          <a:lstStyle/>
          <a:p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Pradinis ugdymas (mergaitės)</a:t>
            </a:r>
            <a:b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6 min. bėgimas (m)</a:t>
            </a:r>
            <a:endParaRPr lang="lt-L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375DC3-027D-34A7-53D9-03798DAE84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9620" y="1634048"/>
            <a:ext cx="3707130" cy="4900101"/>
          </a:xfrm>
        </p:spPr>
        <p:txBody>
          <a:bodyPr>
            <a:normAutofit/>
          </a:bodyPr>
          <a:lstStyle/>
          <a:p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Didžiausia dalis mergaičių, kurios pagal šį testo įvertinimą pateko į sveikatai palankaus FP zoną, yra </a:t>
            </a: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metų, kurios pateko į tobulėjimo zoną – 9</a:t>
            </a: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metų ir kurios pateko į sveikatos rizikos zoną – 7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metų. </a:t>
            </a:r>
          </a:p>
          <a:p>
            <a:endParaRPr lang="lt-LT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63036C-AA0C-5440-D102-255A0DE5C404}"/>
              </a:ext>
            </a:extLst>
          </p:cNvPr>
          <p:cNvSpPr txBox="1"/>
          <p:nvPr/>
        </p:nvSpPr>
        <p:spPr>
          <a:xfrm>
            <a:off x="6299574" y="5956292"/>
            <a:ext cx="5122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pav. 7-10 </a:t>
            </a:r>
            <a:r>
              <a:rPr lang="lt-LT" dirty="0"/>
              <a:t>metų mergaičių dalis (proc.) pagal </a:t>
            </a:r>
            <a:r>
              <a:rPr lang="ru-RU" dirty="0"/>
              <a:t>6</a:t>
            </a:r>
            <a:r>
              <a:rPr lang="lt-LT" dirty="0"/>
              <a:t> min. bėgimo testo įvertinimą</a:t>
            </a:r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641" y="1634048"/>
            <a:ext cx="6387739" cy="4029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0782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A9C78-1739-5F39-26B4-ACC37EC4B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150" y="234053"/>
            <a:ext cx="5524500" cy="1141497"/>
          </a:xfrm>
        </p:spPr>
        <p:txBody>
          <a:bodyPr>
            <a:normAutofit fontScale="90000"/>
          </a:bodyPr>
          <a:lstStyle/>
          <a:p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agrin</a:t>
            </a:r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dinis ugdymas (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berniukai</a:t>
            </a:r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b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Flamingas (užlipimų ant buomelio sk./1min)</a:t>
            </a:r>
            <a:endParaRPr lang="lt-L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375DC3-027D-34A7-53D9-03798DAE84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9620" y="1634048"/>
            <a:ext cx="3707130" cy="4900101"/>
          </a:xfrm>
        </p:spPr>
        <p:txBody>
          <a:bodyPr>
            <a:normAutofit/>
          </a:bodyPr>
          <a:lstStyle/>
          <a:p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Didžiausia dalis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berniuk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ų, kuri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pagal šį testo įvertinimą pateko į sveikatai palankaus FP zoną, yra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metų, kuri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pateko į tobulėjimo zoną –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14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metų ir kuri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pateko į sveikatos rizikos zoną –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metų. </a:t>
            </a:r>
          </a:p>
          <a:p>
            <a:endParaRPr lang="lt-LT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63036C-AA0C-5440-D102-255A0DE5C404}"/>
              </a:ext>
            </a:extLst>
          </p:cNvPr>
          <p:cNvSpPr txBox="1"/>
          <p:nvPr/>
        </p:nvSpPr>
        <p:spPr>
          <a:xfrm>
            <a:off x="6299574" y="5956292"/>
            <a:ext cx="5122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pav. 11-15 </a:t>
            </a:r>
            <a:r>
              <a:rPr lang="lt-LT" dirty="0"/>
              <a:t>metų </a:t>
            </a:r>
            <a:r>
              <a:rPr lang="en-US" dirty="0" err="1"/>
              <a:t>berniuk</a:t>
            </a:r>
            <a:r>
              <a:rPr lang="lt-LT" dirty="0"/>
              <a:t>ų dalis (proc.) pagal Flaming</a:t>
            </a:r>
            <a:r>
              <a:rPr lang="en-US" dirty="0"/>
              <a:t>o</a:t>
            </a:r>
            <a:r>
              <a:rPr lang="lt-LT" dirty="0"/>
              <a:t> (užlipimų ant buomelio sk./1min)</a:t>
            </a:r>
            <a:r>
              <a:rPr lang="en-US" dirty="0"/>
              <a:t> </a:t>
            </a:r>
            <a:r>
              <a:rPr lang="lt-LT" dirty="0"/>
              <a:t>testo įvertinimą</a:t>
            </a:r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9258" y="1634048"/>
            <a:ext cx="6489043" cy="409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8798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A9C78-1739-5F39-26B4-ACC37EC4B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150" y="234053"/>
            <a:ext cx="5524500" cy="1141497"/>
          </a:xfrm>
        </p:spPr>
        <p:txBody>
          <a:bodyPr>
            <a:normAutofit/>
          </a:bodyPr>
          <a:lstStyle/>
          <a:p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agrin</a:t>
            </a:r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dinis ugdymas (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berniukai</a:t>
            </a:r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b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Sėstis ir siekti (cm)</a:t>
            </a:r>
            <a:endParaRPr lang="lt-L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375DC3-027D-34A7-53D9-03798DAE84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9620" y="1634048"/>
            <a:ext cx="3707130" cy="4900101"/>
          </a:xfrm>
        </p:spPr>
        <p:txBody>
          <a:bodyPr>
            <a:normAutofit/>
          </a:bodyPr>
          <a:lstStyle/>
          <a:p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Didžiausia dalis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berniuk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ų, kuri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pagal šį testo įvertinimą pateko į sveikatai palankaus FP zoną, yra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metų, kuri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pateko į tobulėjimo zoną –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metų ir kuri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pateko į sveikatos rizikos zoną –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metų. </a:t>
            </a:r>
          </a:p>
          <a:p>
            <a:endParaRPr lang="lt-LT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63036C-AA0C-5440-D102-255A0DE5C404}"/>
              </a:ext>
            </a:extLst>
          </p:cNvPr>
          <p:cNvSpPr txBox="1"/>
          <p:nvPr/>
        </p:nvSpPr>
        <p:spPr>
          <a:xfrm>
            <a:off x="6299574" y="5956292"/>
            <a:ext cx="5122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pav. 11-15 </a:t>
            </a:r>
            <a:r>
              <a:rPr lang="lt-LT" dirty="0"/>
              <a:t>metų </a:t>
            </a:r>
            <a:r>
              <a:rPr lang="en-US" dirty="0" err="1"/>
              <a:t>berniuk</a:t>
            </a:r>
            <a:r>
              <a:rPr lang="lt-LT" dirty="0"/>
              <a:t>ų dalis (proc.) pagal </a:t>
            </a:r>
            <a:r>
              <a:rPr lang="en-US" dirty="0"/>
              <a:t>s</a:t>
            </a:r>
            <a:r>
              <a:rPr lang="lt-LT" dirty="0"/>
              <a:t>ėstis ir siekti (cm) testo įvertinimą</a:t>
            </a:r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0945" y="1634048"/>
            <a:ext cx="6521435" cy="4113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1711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A9C78-1739-5F39-26B4-ACC37EC4B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150" y="234053"/>
            <a:ext cx="5524500" cy="1141497"/>
          </a:xfrm>
        </p:spPr>
        <p:txBody>
          <a:bodyPr>
            <a:normAutofit/>
          </a:bodyPr>
          <a:lstStyle/>
          <a:p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agrin</a:t>
            </a:r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dinis ugdymas (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berniukai</a:t>
            </a:r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b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Šuolis į tolį iš vietos (cm)</a:t>
            </a:r>
            <a:endParaRPr lang="lt-L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375DC3-027D-34A7-53D9-03798DAE84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9620" y="1634048"/>
            <a:ext cx="3707130" cy="4900101"/>
          </a:xfrm>
        </p:spPr>
        <p:txBody>
          <a:bodyPr>
            <a:normAutofit/>
          </a:bodyPr>
          <a:lstStyle/>
          <a:p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Didžiausia dalis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berniuk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ų, kuri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pagal šį testo įvertinimą pateko į sveikatai palankaus FP zoną, yra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metų, kuri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pateko į tobulėjimo zoną –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3 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metų ir kuri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pateko į sveikatos rizikos zoną –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metų. </a:t>
            </a:r>
          </a:p>
          <a:p>
            <a:endParaRPr lang="lt-LT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63036C-AA0C-5440-D102-255A0DE5C404}"/>
              </a:ext>
            </a:extLst>
          </p:cNvPr>
          <p:cNvSpPr txBox="1"/>
          <p:nvPr/>
        </p:nvSpPr>
        <p:spPr>
          <a:xfrm>
            <a:off x="6299574" y="5956292"/>
            <a:ext cx="5122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pav. 11-15 </a:t>
            </a:r>
            <a:r>
              <a:rPr lang="lt-LT" dirty="0"/>
              <a:t>metų </a:t>
            </a:r>
            <a:r>
              <a:rPr lang="en-US" dirty="0" err="1"/>
              <a:t>berniuk</a:t>
            </a:r>
            <a:r>
              <a:rPr lang="lt-LT" dirty="0"/>
              <a:t>ų dalis (proc.) pagal š</a:t>
            </a:r>
            <a:r>
              <a:rPr lang="en-US" dirty="0" err="1"/>
              <a:t>uolio</a:t>
            </a:r>
            <a:r>
              <a:rPr lang="en-US" dirty="0"/>
              <a:t> į </a:t>
            </a:r>
            <a:r>
              <a:rPr lang="en-US" dirty="0" err="1"/>
              <a:t>tolį</a:t>
            </a:r>
            <a:r>
              <a:rPr lang="en-US" dirty="0"/>
              <a:t> </a:t>
            </a:r>
            <a:r>
              <a:rPr lang="en-US" dirty="0" err="1"/>
              <a:t>iš</a:t>
            </a:r>
            <a:r>
              <a:rPr lang="en-US" dirty="0"/>
              <a:t> </a:t>
            </a:r>
            <a:r>
              <a:rPr lang="en-US" dirty="0" err="1"/>
              <a:t>vietos</a:t>
            </a:r>
            <a:r>
              <a:rPr lang="en-US" dirty="0"/>
              <a:t> (cm) </a:t>
            </a:r>
            <a:r>
              <a:rPr lang="lt-LT" dirty="0"/>
              <a:t>testo įvertinimą</a:t>
            </a:r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2261" y="1634048"/>
            <a:ext cx="6380119" cy="402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443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A9C78-1739-5F39-26B4-ACC37EC4B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150" y="234053"/>
            <a:ext cx="5524500" cy="1141497"/>
          </a:xfrm>
        </p:spPr>
        <p:txBody>
          <a:bodyPr>
            <a:normAutofit fontScale="90000"/>
          </a:bodyPr>
          <a:lstStyle/>
          <a:p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agrin</a:t>
            </a:r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dinis ugdymas (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berniukai</a:t>
            </a:r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b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Kybojimas sulenktomis rankomis (s)</a:t>
            </a:r>
            <a:endParaRPr lang="lt-L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375DC3-027D-34A7-53D9-03798DAE84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9620" y="1634048"/>
            <a:ext cx="3707130" cy="4900101"/>
          </a:xfrm>
        </p:spPr>
        <p:txBody>
          <a:bodyPr>
            <a:normAutofit/>
          </a:bodyPr>
          <a:lstStyle/>
          <a:p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Didžiausia dalis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berniuk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ų, kuri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pagal šį testo įvertinimą pateko į sveikatai palankaus FP zoną, yra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metų, kuri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pateko į tobulėjimo zoną –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3 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metų ir kuri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pateko į sveikatos rizikos zoną –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metų. </a:t>
            </a:r>
          </a:p>
          <a:p>
            <a:endParaRPr lang="lt-LT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63036C-AA0C-5440-D102-255A0DE5C404}"/>
              </a:ext>
            </a:extLst>
          </p:cNvPr>
          <p:cNvSpPr txBox="1"/>
          <p:nvPr/>
        </p:nvSpPr>
        <p:spPr>
          <a:xfrm>
            <a:off x="6213849" y="5952757"/>
            <a:ext cx="5122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pav. 11-15 </a:t>
            </a:r>
            <a:r>
              <a:rPr lang="lt-LT" dirty="0"/>
              <a:t>metų </a:t>
            </a:r>
            <a:r>
              <a:rPr lang="en-US" dirty="0" err="1"/>
              <a:t>berniuk</a:t>
            </a:r>
            <a:r>
              <a:rPr lang="lt-LT" dirty="0"/>
              <a:t>ų dalis (proc.) pagal </a:t>
            </a:r>
            <a:r>
              <a:rPr lang="en-US" dirty="0"/>
              <a:t>k</a:t>
            </a:r>
            <a:r>
              <a:rPr lang="lt-LT" dirty="0"/>
              <a:t>ybojim</a:t>
            </a:r>
            <a:r>
              <a:rPr lang="en-US" dirty="0"/>
              <a:t>o</a:t>
            </a:r>
            <a:r>
              <a:rPr lang="lt-LT" dirty="0"/>
              <a:t> sulenktomis rankomis (s) testo įvertinimą</a:t>
            </a:r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2756" y="1634048"/>
            <a:ext cx="6344089" cy="400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5970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A9C78-1739-5F39-26B4-ACC37EC4B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150" y="234053"/>
            <a:ext cx="5524500" cy="1141497"/>
          </a:xfrm>
        </p:spPr>
        <p:txBody>
          <a:bodyPr>
            <a:normAutofit/>
          </a:bodyPr>
          <a:lstStyle/>
          <a:p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agrin</a:t>
            </a:r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dinis ugdymas (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berniukai</a:t>
            </a:r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b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10 x 5 m bėgimas šaudykle (s)</a:t>
            </a:r>
            <a:endParaRPr lang="lt-L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375DC3-027D-34A7-53D9-03798DAE84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9620" y="1634048"/>
            <a:ext cx="3707130" cy="4900101"/>
          </a:xfrm>
        </p:spPr>
        <p:txBody>
          <a:bodyPr>
            <a:normAutofit/>
          </a:bodyPr>
          <a:lstStyle/>
          <a:p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Didžiausia dalis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berniuk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ų, kuri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pagal šį testo įvertinimą pateko į sveikatai palankaus FP zoną, yra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metų, kuri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pateko į tobulėjimo zoną –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metų ir patekusių į sveikatos rizikos zoną – </a:t>
            </a: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11 metų.</a:t>
            </a:r>
            <a:endParaRPr lang="lt-LT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63036C-AA0C-5440-D102-255A0DE5C404}"/>
              </a:ext>
            </a:extLst>
          </p:cNvPr>
          <p:cNvSpPr txBox="1"/>
          <p:nvPr/>
        </p:nvSpPr>
        <p:spPr>
          <a:xfrm>
            <a:off x="6299574" y="5956292"/>
            <a:ext cx="5301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pav. 11-15 </a:t>
            </a:r>
            <a:r>
              <a:rPr lang="lt-LT" dirty="0"/>
              <a:t>metų </a:t>
            </a:r>
            <a:r>
              <a:rPr lang="en-US" dirty="0" err="1"/>
              <a:t>berniuk</a:t>
            </a:r>
            <a:r>
              <a:rPr lang="lt-LT" dirty="0"/>
              <a:t>ų dalis (proc.) pagal </a:t>
            </a:r>
            <a:r>
              <a:rPr lang="pl-PL" dirty="0"/>
              <a:t>10x5 m bėgim</a:t>
            </a:r>
            <a:r>
              <a:rPr lang="en-US" dirty="0"/>
              <a:t>o</a:t>
            </a:r>
            <a:r>
              <a:rPr lang="pl-PL" dirty="0"/>
              <a:t> šaudykle (s) </a:t>
            </a:r>
            <a:r>
              <a:rPr lang="lt-LT" dirty="0"/>
              <a:t>testo įvertinimą</a:t>
            </a:r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883" y="1634048"/>
            <a:ext cx="6487492" cy="4092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713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A9C78-1739-5F39-26B4-ACC37EC4B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150" y="234053"/>
            <a:ext cx="5524500" cy="1141497"/>
          </a:xfrm>
        </p:spPr>
        <p:txBody>
          <a:bodyPr>
            <a:normAutofit/>
          </a:bodyPr>
          <a:lstStyle/>
          <a:p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agrin</a:t>
            </a:r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dinis ugdymas (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berniukai</a:t>
            </a:r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b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a-DK" dirty="0">
                <a:latin typeface="Calibri" panose="020F0502020204030204" pitchFamily="34" charset="0"/>
                <a:cs typeface="Calibri" panose="020F0502020204030204" pitchFamily="34" charset="0"/>
              </a:rPr>
              <a:t>20 m bėgimas šaudykle (min.)</a:t>
            </a:r>
            <a:endParaRPr lang="lt-L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375DC3-027D-34A7-53D9-03798DAE84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9620" y="1634048"/>
            <a:ext cx="3707130" cy="4900101"/>
          </a:xfrm>
        </p:spPr>
        <p:txBody>
          <a:bodyPr>
            <a:normAutofit/>
          </a:bodyPr>
          <a:lstStyle/>
          <a:p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Didžiausia dalis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berniuk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ų, kuri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pagal šį testo įvertinimą pateko į sveikatai palankaus FP zoną, yra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11 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metų, kuri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pateko į tobulėjimo zoną –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metų ir kuri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pateko į sveikatos rizikos zoną – </a:t>
            </a: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nėra. </a:t>
            </a:r>
            <a:endParaRPr lang="lt-LT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lt-LT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63036C-AA0C-5440-D102-255A0DE5C404}"/>
              </a:ext>
            </a:extLst>
          </p:cNvPr>
          <p:cNvSpPr txBox="1"/>
          <p:nvPr/>
        </p:nvSpPr>
        <p:spPr>
          <a:xfrm>
            <a:off x="6299574" y="5956292"/>
            <a:ext cx="5301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pav. 11-15 </a:t>
            </a:r>
            <a:r>
              <a:rPr lang="lt-LT" dirty="0"/>
              <a:t>metų </a:t>
            </a:r>
            <a:r>
              <a:rPr lang="en-US" dirty="0" err="1"/>
              <a:t>berniuk</a:t>
            </a:r>
            <a:r>
              <a:rPr lang="lt-LT" dirty="0"/>
              <a:t>ų dalis (proc.) pagal </a:t>
            </a:r>
            <a:r>
              <a:rPr lang="da-DK" dirty="0"/>
              <a:t>20 m bėgimo šaudykle (min.) </a:t>
            </a:r>
            <a:r>
              <a:rPr lang="lt-LT" dirty="0"/>
              <a:t>testo įvertinimą</a:t>
            </a:r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4073" y="1694537"/>
            <a:ext cx="6296298" cy="3971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377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A9C78-1739-5F39-26B4-ACC37EC4B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150" y="234053"/>
            <a:ext cx="5524500" cy="1141497"/>
          </a:xfrm>
        </p:spPr>
        <p:txBody>
          <a:bodyPr>
            <a:normAutofit fontScale="90000"/>
          </a:bodyPr>
          <a:lstStyle/>
          <a:p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agrin</a:t>
            </a:r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dinis ugdymas (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mergait</a:t>
            </a:r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ės)</a:t>
            </a:r>
            <a:b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Flamingas (užlipimų ant buomelio sk./1min)</a:t>
            </a:r>
            <a:endParaRPr lang="lt-L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375DC3-027D-34A7-53D9-03798DAE84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9620" y="1634048"/>
            <a:ext cx="3707130" cy="4900101"/>
          </a:xfrm>
        </p:spPr>
        <p:txBody>
          <a:bodyPr>
            <a:normAutofit/>
          </a:bodyPr>
          <a:lstStyle/>
          <a:p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Didžiausia dalis mergaičių, kurios pagal šį testo įvertinimą pateko į sveikatai palankaus FP zoną, yra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11 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metų, kurios pateko į tobulėjimo zoną –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4 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metų ir kurios pateko į sveikatos rizikos zoną –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metų. </a:t>
            </a:r>
          </a:p>
          <a:p>
            <a:endParaRPr lang="lt-LT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63036C-AA0C-5440-D102-255A0DE5C404}"/>
              </a:ext>
            </a:extLst>
          </p:cNvPr>
          <p:cNvSpPr txBox="1"/>
          <p:nvPr/>
        </p:nvSpPr>
        <p:spPr>
          <a:xfrm>
            <a:off x="6299574" y="5956292"/>
            <a:ext cx="53018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pav. 11-15 </a:t>
            </a:r>
            <a:r>
              <a:rPr lang="lt-LT" dirty="0"/>
              <a:t>metų mergaičių dalis (proc.) pagal Flaming</a:t>
            </a:r>
            <a:r>
              <a:rPr lang="en-US" dirty="0"/>
              <a:t>o</a:t>
            </a:r>
            <a:r>
              <a:rPr lang="lt-LT" dirty="0"/>
              <a:t> (užlipimų ant buomelio sk./1min)</a:t>
            </a:r>
            <a:r>
              <a:rPr lang="en-US" dirty="0"/>
              <a:t> </a:t>
            </a:r>
            <a:r>
              <a:rPr lang="lt-LT" dirty="0"/>
              <a:t>testo įvertinimą</a:t>
            </a:r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883" y="1634048"/>
            <a:ext cx="6278200" cy="3960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1706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A9C78-1739-5F39-26B4-ACC37EC4B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150" y="234053"/>
            <a:ext cx="5524500" cy="1141497"/>
          </a:xfrm>
        </p:spPr>
        <p:txBody>
          <a:bodyPr>
            <a:normAutofit/>
          </a:bodyPr>
          <a:lstStyle/>
          <a:p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agrin</a:t>
            </a:r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dinis ugdymas (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mergait</a:t>
            </a:r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ės)</a:t>
            </a:r>
            <a:b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Sėstis ir siekti (cm)</a:t>
            </a:r>
            <a:endParaRPr lang="lt-L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375DC3-027D-34A7-53D9-03798DAE84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9620" y="1634048"/>
            <a:ext cx="3707130" cy="4900101"/>
          </a:xfrm>
        </p:spPr>
        <p:txBody>
          <a:bodyPr>
            <a:normAutofit/>
          </a:bodyPr>
          <a:lstStyle/>
          <a:p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Didžiausia dalis mergaičių, kurios pagal šį testo įvertinimą pateko į sveikatai palankaus FP zoną, yra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metų, kurios pateko į tobulėjimo zoną –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4 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metų ir patekusių į sveikatos rizikos zoną – </a:t>
            </a: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11 metų.</a:t>
            </a:r>
            <a:endParaRPr lang="lt-LT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lt-LT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63036C-AA0C-5440-D102-255A0DE5C404}"/>
              </a:ext>
            </a:extLst>
          </p:cNvPr>
          <p:cNvSpPr txBox="1"/>
          <p:nvPr/>
        </p:nvSpPr>
        <p:spPr>
          <a:xfrm>
            <a:off x="6299574" y="5956292"/>
            <a:ext cx="5301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pav. 11-15 </a:t>
            </a:r>
            <a:r>
              <a:rPr lang="lt-LT" dirty="0"/>
              <a:t>metų mergaičių dalis (proc.) pagal</a:t>
            </a:r>
            <a:r>
              <a:rPr lang="en-US" dirty="0"/>
              <a:t> s</a:t>
            </a:r>
            <a:r>
              <a:rPr lang="lt-LT" dirty="0"/>
              <a:t>ėstis ir siekti (cm) testo įvertinimą</a:t>
            </a:r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5770" y="1634048"/>
            <a:ext cx="6545680" cy="4129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2814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A9C78-1739-5F39-26B4-ACC37EC4B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150" y="234053"/>
            <a:ext cx="5524500" cy="1141497"/>
          </a:xfrm>
        </p:spPr>
        <p:txBody>
          <a:bodyPr>
            <a:normAutofit/>
          </a:bodyPr>
          <a:lstStyle/>
          <a:p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agrin</a:t>
            </a:r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dinis ugdymas (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mergait</a:t>
            </a:r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ės)</a:t>
            </a:r>
            <a:b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Šuolis į tolį iš vietos (cm)</a:t>
            </a:r>
            <a:endParaRPr lang="lt-L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375DC3-027D-34A7-53D9-03798DAE84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9620" y="1634048"/>
            <a:ext cx="3707130" cy="4900101"/>
          </a:xfrm>
        </p:spPr>
        <p:txBody>
          <a:bodyPr>
            <a:normAutofit/>
          </a:bodyPr>
          <a:lstStyle/>
          <a:p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Didžiausia dalis mergaičių, kurios pagal šį testo įvertinimą pateko į sveikatai palankaus FP zoną, yra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metų, kurios pateko į tobulėjimo zoną –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metų ir kurios pateko į sveikatos rizikos zoną –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metų. </a:t>
            </a:r>
          </a:p>
          <a:p>
            <a:endParaRPr lang="lt-LT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63036C-AA0C-5440-D102-255A0DE5C404}"/>
              </a:ext>
            </a:extLst>
          </p:cNvPr>
          <p:cNvSpPr txBox="1"/>
          <p:nvPr/>
        </p:nvSpPr>
        <p:spPr>
          <a:xfrm>
            <a:off x="6299574" y="5956292"/>
            <a:ext cx="5301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pav. 11-15 </a:t>
            </a:r>
            <a:r>
              <a:rPr lang="lt-LT" dirty="0"/>
              <a:t>metų mergaičių dalis (proc.) pagal š</a:t>
            </a:r>
            <a:r>
              <a:rPr lang="en-US" dirty="0" err="1"/>
              <a:t>uolio</a:t>
            </a:r>
            <a:r>
              <a:rPr lang="en-US" dirty="0"/>
              <a:t> į </a:t>
            </a:r>
            <a:r>
              <a:rPr lang="en-US" dirty="0" err="1"/>
              <a:t>tolį</a:t>
            </a:r>
            <a:r>
              <a:rPr lang="en-US" dirty="0"/>
              <a:t> </a:t>
            </a:r>
            <a:r>
              <a:rPr lang="en-US" dirty="0" err="1"/>
              <a:t>iš</a:t>
            </a:r>
            <a:r>
              <a:rPr lang="en-US" dirty="0"/>
              <a:t> </a:t>
            </a:r>
            <a:r>
              <a:rPr lang="en-US" dirty="0" err="1"/>
              <a:t>vietos</a:t>
            </a:r>
            <a:r>
              <a:rPr lang="en-US" dirty="0"/>
              <a:t> (cm) </a:t>
            </a:r>
            <a:r>
              <a:rPr lang="lt-LT" dirty="0"/>
              <a:t>testo įvertinimą</a:t>
            </a:r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9134" y="1542608"/>
            <a:ext cx="6553993" cy="4134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1896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A9C78-1739-5F39-26B4-ACC37EC4B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150" y="234053"/>
            <a:ext cx="5524500" cy="1141497"/>
          </a:xfrm>
        </p:spPr>
        <p:txBody>
          <a:bodyPr>
            <a:normAutofit fontScale="90000"/>
          </a:bodyPr>
          <a:lstStyle/>
          <a:p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agrin</a:t>
            </a:r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dinis ugdymas (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mergait</a:t>
            </a:r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ės)</a:t>
            </a:r>
            <a:b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Kybojimas sulenktomis rankomis (s)</a:t>
            </a:r>
            <a:endParaRPr lang="lt-L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375DC3-027D-34A7-53D9-03798DAE84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9620" y="1634048"/>
            <a:ext cx="3707130" cy="4900101"/>
          </a:xfrm>
        </p:spPr>
        <p:txBody>
          <a:bodyPr>
            <a:normAutofit/>
          </a:bodyPr>
          <a:lstStyle/>
          <a:p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Didžiausia dalis mergaičių, kurios pagal šį testo įvertinimą pateko į sveikatai palankaus FP zoną, yra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metų, kurios pateko į tobulėjimo zoną –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metų ir kurios pateko į sveikatos rizikos zoną –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metų. </a:t>
            </a:r>
          </a:p>
          <a:p>
            <a:endParaRPr lang="lt-LT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63036C-AA0C-5440-D102-255A0DE5C404}"/>
              </a:ext>
            </a:extLst>
          </p:cNvPr>
          <p:cNvSpPr txBox="1"/>
          <p:nvPr/>
        </p:nvSpPr>
        <p:spPr>
          <a:xfrm>
            <a:off x="6299574" y="5956292"/>
            <a:ext cx="5301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pav. 11-15 </a:t>
            </a:r>
            <a:r>
              <a:rPr lang="lt-LT" dirty="0"/>
              <a:t>metų mergaičių dalis (proc.) pagal </a:t>
            </a:r>
            <a:r>
              <a:rPr lang="en-US" dirty="0"/>
              <a:t>k</a:t>
            </a:r>
            <a:r>
              <a:rPr lang="lt-LT" dirty="0"/>
              <a:t>ybojim</a:t>
            </a:r>
            <a:r>
              <a:rPr lang="en-US" dirty="0"/>
              <a:t>o</a:t>
            </a:r>
            <a:r>
              <a:rPr lang="lt-LT" dirty="0"/>
              <a:t> sulenktomis rankomis (s) testo įvertinimą</a:t>
            </a:r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007" y="1634048"/>
            <a:ext cx="6420989" cy="405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3526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A9C78-1739-5F39-26B4-ACC37EC4B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150" y="234053"/>
            <a:ext cx="5524500" cy="1141497"/>
          </a:xfrm>
        </p:spPr>
        <p:txBody>
          <a:bodyPr>
            <a:normAutofit/>
          </a:bodyPr>
          <a:lstStyle/>
          <a:p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agrin</a:t>
            </a:r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dinis ugdymas (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mergait</a:t>
            </a:r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ės)</a:t>
            </a:r>
            <a:b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10 x 5 m bėgimas šaudykle (s)</a:t>
            </a:r>
            <a:endParaRPr lang="lt-L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375DC3-027D-34A7-53D9-03798DAE84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9620" y="1634048"/>
            <a:ext cx="3707130" cy="4900101"/>
          </a:xfrm>
        </p:spPr>
        <p:txBody>
          <a:bodyPr>
            <a:normAutofit/>
          </a:bodyPr>
          <a:lstStyle/>
          <a:p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Didžiausia dalis mergaičių, kurios pagal šį testo įvertinimą pateko į sveikatai palankaus FP zoną, yra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metų, kurios pateko į tobulėjimo zoną –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metų ir kurios pateko į sveikatos rizikos zoną – </a:t>
            </a: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nėra. </a:t>
            </a:r>
            <a:endParaRPr lang="lt-LT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lt-LT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63036C-AA0C-5440-D102-255A0DE5C404}"/>
              </a:ext>
            </a:extLst>
          </p:cNvPr>
          <p:cNvSpPr txBox="1"/>
          <p:nvPr/>
        </p:nvSpPr>
        <p:spPr>
          <a:xfrm>
            <a:off x="6299574" y="5956292"/>
            <a:ext cx="5301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pav. 11-15 </a:t>
            </a:r>
            <a:r>
              <a:rPr lang="lt-LT" dirty="0"/>
              <a:t>metų mergaičių dalis (proc.) pagal </a:t>
            </a:r>
            <a:r>
              <a:rPr lang="pl-PL" dirty="0"/>
              <a:t>10x5 m bėgim</a:t>
            </a:r>
            <a:r>
              <a:rPr lang="en-US" dirty="0"/>
              <a:t>o</a:t>
            </a:r>
            <a:r>
              <a:rPr lang="pl-PL" dirty="0"/>
              <a:t> šaudykle (s) </a:t>
            </a:r>
            <a:r>
              <a:rPr lang="lt-LT" dirty="0"/>
              <a:t>testo įvertinimą</a:t>
            </a:r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5760" y="1634048"/>
            <a:ext cx="6479178" cy="4087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1472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A9C78-1739-5F39-26B4-ACC37EC4B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150" y="234053"/>
            <a:ext cx="5524500" cy="1141497"/>
          </a:xfrm>
        </p:spPr>
        <p:txBody>
          <a:bodyPr>
            <a:normAutofit/>
          </a:bodyPr>
          <a:lstStyle/>
          <a:p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agrin</a:t>
            </a:r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dinis ugdymas (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mergait</a:t>
            </a:r>
            <a: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  <a:t>ės)</a:t>
            </a:r>
            <a:br>
              <a:rPr lang="lt-LT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a-DK" dirty="0">
                <a:latin typeface="Calibri" panose="020F0502020204030204" pitchFamily="34" charset="0"/>
                <a:cs typeface="Calibri" panose="020F0502020204030204" pitchFamily="34" charset="0"/>
              </a:rPr>
              <a:t>20 m bėgimas šaudykle (min.)</a:t>
            </a:r>
            <a:endParaRPr lang="lt-L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375DC3-027D-34A7-53D9-03798DAE84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9620" y="1634048"/>
            <a:ext cx="3707130" cy="4900101"/>
          </a:xfrm>
        </p:spPr>
        <p:txBody>
          <a:bodyPr>
            <a:normAutofit/>
          </a:bodyPr>
          <a:lstStyle/>
          <a:p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Didžiausia dalis mergaičių, kurios pagal šį testo įvertinimą pateko į sveikatai palankaus FP zoną, yra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metų, kurios pateko į tobulėjimo zoną –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metų ir patekusių į sveikatos rizikos zoną – nėra.</a:t>
            </a:r>
          </a:p>
          <a:p>
            <a:endParaRPr lang="lt-LT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63036C-AA0C-5440-D102-255A0DE5C404}"/>
              </a:ext>
            </a:extLst>
          </p:cNvPr>
          <p:cNvSpPr txBox="1"/>
          <p:nvPr/>
        </p:nvSpPr>
        <p:spPr>
          <a:xfrm>
            <a:off x="6299574" y="5956292"/>
            <a:ext cx="5301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pav. 11-15 </a:t>
            </a:r>
            <a:r>
              <a:rPr lang="lt-LT" dirty="0"/>
              <a:t>metų mergaičių dalis (proc.) pagal </a:t>
            </a:r>
            <a:r>
              <a:rPr lang="da-DK" dirty="0"/>
              <a:t>20 m bėgimo šaudykle (min.) </a:t>
            </a:r>
            <a:r>
              <a:rPr lang="lt-LT" dirty="0"/>
              <a:t>testo įvertinimą</a:t>
            </a:r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2261" y="1634048"/>
            <a:ext cx="6296299" cy="3971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5807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5731B9C-85FC-6B52-DE46-4FF0ABF010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5246" y="1674369"/>
            <a:ext cx="4270248" cy="704087"/>
          </a:xfrm>
        </p:spPr>
        <p:txBody>
          <a:bodyPr>
            <a:normAutofit/>
          </a:bodyPr>
          <a:lstStyle/>
          <a:p>
            <a:r>
              <a:rPr lang="lt-LT" sz="2400" b="1" dirty="0"/>
              <a:t>Pradinis ugdymas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5DC220-F9C6-21A1-776D-351DF83B9F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89049" y="2409000"/>
            <a:ext cx="4270248" cy="259677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2000" dirty="0"/>
              <a:t>	</a:t>
            </a:r>
            <a:r>
              <a:rPr lang="en-US" sz="2000" dirty="0"/>
              <a:t>Ana</a:t>
            </a:r>
            <a:r>
              <a:rPr lang="lt-LT" sz="2000" dirty="0"/>
              <a:t>lizėjė dalyvavo </a:t>
            </a:r>
            <a:r>
              <a:rPr lang="lt-LT" sz="2000" dirty="0" smtClean="0"/>
              <a:t>143</a:t>
            </a:r>
            <a:r>
              <a:rPr lang="en-US" sz="2000" dirty="0" smtClean="0"/>
              <a:t> </a:t>
            </a:r>
            <a:r>
              <a:rPr lang="lt-LT" sz="2000" dirty="0"/>
              <a:t>berniukai. Iš jų nors vieną testą atliko žemiau normos </a:t>
            </a:r>
            <a:r>
              <a:rPr lang="lt-LT" sz="2000" dirty="0" smtClean="0"/>
              <a:t>15</a:t>
            </a:r>
            <a:r>
              <a:rPr lang="en-US" sz="2000" dirty="0" smtClean="0"/>
              <a:t> </a:t>
            </a:r>
            <a:r>
              <a:rPr lang="en-US" sz="2000" dirty="0" err="1" smtClean="0"/>
              <a:t>vaik</a:t>
            </a:r>
            <a:r>
              <a:rPr lang="lt-LT" sz="2000" dirty="0" smtClean="0"/>
              <a:t>ų</a:t>
            </a:r>
            <a:r>
              <a:rPr lang="en-US" sz="2000" dirty="0" smtClean="0"/>
              <a:t>.</a:t>
            </a:r>
            <a:endParaRPr lang="en-US" sz="2000" dirty="0"/>
          </a:p>
          <a:p>
            <a:pPr marL="0" indent="0" algn="ctr">
              <a:buNone/>
            </a:pPr>
            <a:r>
              <a:rPr lang="lt-LT" sz="2000" dirty="0"/>
              <a:t>	</a:t>
            </a:r>
            <a:r>
              <a:rPr lang="en-US" sz="2000" dirty="0"/>
              <a:t>I</a:t>
            </a:r>
            <a:r>
              <a:rPr lang="lt-LT" sz="2000" dirty="0"/>
              <a:t>š </a:t>
            </a:r>
            <a:r>
              <a:rPr lang="lt-LT" sz="2000" dirty="0" smtClean="0"/>
              <a:t>151 </a:t>
            </a:r>
            <a:r>
              <a:rPr lang="lt-LT" sz="2000" dirty="0"/>
              <a:t>analizėjė dalyvavusių mergaičių nors vieną testą žemiau normos atliko </a:t>
            </a:r>
            <a:r>
              <a:rPr lang="lt-LT" sz="2000" dirty="0" smtClean="0"/>
              <a:t>20</a:t>
            </a:r>
            <a:r>
              <a:rPr lang="en-US" sz="2000" dirty="0" smtClean="0"/>
              <a:t> </a:t>
            </a:r>
            <a:r>
              <a:rPr lang="lt-LT" sz="2000" dirty="0"/>
              <a:t>mergaičių.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447F80-6F19-C918-1C18-2BB840CC11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79374" y="2409000"/>
            <a:ext cx="4253484" cy="259677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2000" dirty="0"/>
              <a:t>	</a:t>
            </a:r>
            <a:r>
              <a:rPr lang="en-US" sz="2000" dirty="0"/>
              <a:t>Ana</a:t>
            </a:r>
            <a:r>
              <a:rPr lang="lt-LT" sz="2000" dirty="0"/>
              <a:t>lizėjė dalyvavo </a:t>
            </a:r>
            <a:r>
              <a:rPr lang="en-US" sz="2000" dirty="0" smtClean="0"/>
              <a:t>1</a:t>
            </a:r>
            <a:r>
              <a:rPr lang="lt-LT" sz="2000" dirty="0" smtClean="0"/>
              <a:t>49</a:t>
            </a:r>
            <a:r>
              <a:rPr lang="en-US" sz="2000" dirty="0" smtClean="0"/>
              <a:t> </a:t>
            </a:r>
            <a:r>
              <a:rPr lang="lt-LT" sz="2000" dirty="0"/>
              <a:t>berniukai. Iš jų nors vieną testą atliko žemiau normos </a:t>
            </a:r>
            <a:r>
              <a:rPr lang="lt-LT" sz="2000" dirty="0" smtClean="0"/>
              <a:t>33</a:t>
            </a:r>
            <a:r>
              <a:rPr lang="en-US" sz="2000" dirty="0" smtClean="0"/>
              <a:t> </a:t>
            </a:r>
            <a:r>
              <a:rPr lang="en-US" sz="2000" dirty="0" err="1"/>
              <a:t>vaik</a:t>
            </a:r>
            <a:r>
              <a:rPr lang="lt-LT" sz="2000" dirty="0"/>
              <a:t>ų</a:t>
            </a:r>
            <a:r>
              <a:rPr lang="en-US" sz="2000" dirty="0"/>
              <a:t>.</a:t>
            </a:r>
          </a:p>
          <a:p>
            <a:pPr marL="0" indent="0" algn="ctr">
              <a:buNone/>
            </a:pPr>
            <a:r>
              <a:rPr lang="lt-LT" sz="2000" dirty="0"/>
              <a:t>	</a:t>
            </a:r>
            <a:r>
              <a:rPr lang="en-US" sz="2000" dirty="0"/>
              <a:t>I</a:t>
            </a:r>
            <a:r>
              <a:rPr lang="lt-LT" sz="2000" dirty="0"/>
              <a:t>š </a:t>
            </a:r>
            <a:r>
              <a:rPr lang="en-US" sz="2000" dirty="0" smtClean="0"/>
              <a:t>1</a:t>
            </a:r>
            <a:r>
              <a:rPr lang="lt-LT" sz="2000" dirty="0" smtClean="0"/>
              <a:t>34 </a:t>
            </a:r>
            <a:r>
              <a:rPr lang="lt-LT" sz="2000" dirty="0"/>
              <a:t>analizėjė dalyvavusių mergaičių nors vieną testą žemiau normos atliko </a:t>
            </a:r>
            <a:r>
              <a:rPr lang="lt-LT" sz="2000" dirty="0" smtClean="0"/>
              <a:t>30</a:t>
            </a:r>
            <a:r>
              <a:rPr lang="en-US" sz="2000" dirty="0" smtClean="0"/>
              <a:t> </a:t>
            </a:r>
            <a:r>
              <a:rPr lang="lt-LT" sz="2000" dirty="0"/>
              <a:t>mergaičių.</a:t>
            </a:r>
          </a:p>
          <a:p>
            <a:endParaRPr lang="lt-LT" sz="20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4AEBAE-5127-FBBB-3B02-FD3EEB40D31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02420" y="1674369"/>
            <a:ext cx="4270248" cy="704087"/>
          </a:xfrm>
        </p:spPr>
        <p:txBody>
          <a:bodyPr>
            <a:normAutofit/>
          </a:bodyPr>
          <a:lstStyle/>
          <a:p>
            <a:r>
              <a:rPr lang="lt-LT" sz="2400" b="1" dirty="0"/>
              <a:t>Pagrindinis ugdymas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AB2CE1B-A375-B406-D2C3-141B46573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6869" y="455105"/>
            <a:ext cx="9025128" cy="1188720"/>
          </a:xfrm>
        </p:spPr>
        <p:txBody>
          <a:bodyPr/>
          <a:lstStyle/>
          <a:p>
            <a:r>
              <a:rPr lang="lt-LT" dirty="0"/>
              <a:t>Į sveikatos rizikos zoną patekę vaikai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61E22C9-23A0-B010-178D-568954BDB9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8146" y="5388737"/>
            <a:ext cx="3731075" cy="14692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26869" y="4760214"/>
            <a:ext cx="9025127" cy="40011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lt-LT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Vaikai, patekę į raudoną (R) zoną, bus konsultuojami.</a:t>
            </a:r>
            <a:endParaRPr lang="lt-LT" sz="2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0117149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498</TotalTime>
  <Words>1392</Words>
  <Application>Microsoft Office PowerPoint</Application>
  <PresentationFormat>Widescreen</PresentationFormat>
  <Paragraphs>76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Corbel</vt:lpstr>
      <vt:lpstr>Gill Sans MT</vt:lpstr>
      <vt:lpstr>Parcel</vt:lpstr>
      <vt:lpstr>Vaikų fizinio pajėgumo duomenų analizė 2026 m.</vt:lpstr>
      <vt:lpstr> „Pajūrio“ progimnazijoje mokosi 600 mokiniai. Progimnazijoje yra 12 pradinio ugdymo klasių ir 13 pagrindinio ugdymo I dalies klasių. Analizėje dalyvavo 295 pradinio ir 283 pagrindinio ugdymo mokinių.</vt:lpstr>
      <vt:lpstr>Pradinis ugdymas (berniukai) Šuolis iš vietos į tolį (cm)</vt:lpstr>
      <vt:lpstr>Pradinis ugdymas (berniukai) Teniso kamuoliuko metimas (m) </vt:lpstr>
      <vt:lpstr>Pradinis ugdymas (berniukai) 10 x 5 m bėgimas šaudykle (s) </vt:lpstr>
      <vt:lpstr>Pradinis ugdymas (berniukai) 6 min. bėgimas (m) </vt:lpstr>
      <vt:lpstr>Pradinis ugdymas (mergaitės) Šuolis iš vietos į tolį (cm)</vt:lpstr>
      <vt:lpstr>Pradinis ugdymas (mergaitės) Teniso kamuoliuko metimas (m)</vt:lpstr>
      <vt:lpstr>Pradinis ugdymas (mergaitės) 10 x 5 m bėgimas šaudykle (s)</vt:lpstr>
      <vt:lpstr>Pradinis ugdymas (mergaitės) 6 min. bėgimas (m)</vt:lpstr>
      <vt:lpstr>Pagrindinis ugdymas (berniukai) Flamingas (užlipimų ant buomelio sk./1min)</vt:lpstr>
      <vt:lpstr>Pagrindinis ugdymas (berniukai) Sėstis ir siekti (cm)</vt:lpstr>
      <vt:lpstr>Pagrindinis ugdymas (berniukai) Šuolis į tolį iš vietos (cm)</vt:lpstr>
      <vt:lpstr>Pagrindinis ugdymas (berniukai) Kybojimas sulenktomis rankomis (s)</vt:lpstr>
      <vt:lpstr>Pagrindinis ugdymas (berniukai) 10 x 5 m bėgimas šaudykle (s)</vt:lpstr>
      <vt:lpstr>Pagrindinis ugdymas (berniukai) 20 m bėgimas šaudykle (min.)</vt:lpstr>
      <vt:lpstr>Pagrindinis ugdymas (mergaitės) Flamingas (užlipimų ant buomelio sk./1min)</vt:lpstr>
      <vt:lpstr>Pagrindinis ugdymas (mergaitės) Sėstis ir siekti (cm)</vt:lpstr>
      <vt:lpstr>Pagrindinis ugdymas (mergaitės) Šuolis į tolį iš vietos (cm)</vt:lpstr>
      <vt:lpstr>Pagrindinis ugdymas (mergaitės) Kybojimas sulenktomis rankomis (s)</vt:lpstr>
      <vt:lpstr>Pagrindinis ugdymas (mergaitės) 10 x 5 m bėgimas šaudykle (s)</vt:lpstr>
      <vt:lpstr>Pagrindinis ugdymas (mergaitės) 20 m bėgimas šaudykle (min.)</vt:lpstr>
      <vt:lpstr>Į sveikatos rizikos zoną patekę vaikai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Vaikų fizinio pajėgumo duomenų analizė 2023 m.</dc:title>
  <dc:creator>Klaipedos VSB</dc:creator>
  <cp:lastModifiedBy>Pajurio</cp:lastModifiedBy>
  <cp:revision>52</cp:revision>
  <dcterms:created xsi:type="dcterms:W3CDTF">2023-06-19T08:22:53Z</dcterms:created>
  <dcterms:modified xsi:type="dcterms:W3CDTF">2026-07-03T08:47:05Z</dcterms:modified>
</cp:coreProperties>
</file>